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5" r:id="rId1"/>
  </p:sldMasterIdLst>
  <p:notesMasterIdLst>
    <p:notesMasterId r:id="rId52"/>
  </p:notesMasterIdLst>
  <p:handoutMasterIdLst>
    <p:handoutMasterId r:id="rId53"/>
  </p:handoutMasterIdLst>
  <p:sldIdLst>
    <p:sldId id="543" r:id="rId2"/>
    <p:sldId id="544" r:id="rId3"/>
    <p:sldId id="508" r:id="rId4"/>
    <p:sldId id="542" r:id="rId5"/>
    <p:sldId id="595" r:id="rId6"/>
    <p:sldId id="509" r:id="rId7"/>
    <p:sldId id="598" r:id="rId8"/>
    <p:sldId id="511" r:id="rId9"/>
    <p:sldId id="513" r:id="rId10"/>
    <p:sldId id="517" r:id="rId11"/>
    <p:sldId id="505" r:id="rId12"/>
    <p:sldId id="520" r:id="rId13"/>
    <p:sldId id="599" r:id="rId14"/>
    <p:sldId id="531" r:id="rId15"/>
    <p:sldId id="600" r:id="rId16"/>
    <p:sldId id="546" r:id="rId17"/>
    <p:sldId id="545" r:id="rId18"/>
    <p:sldId id="597" r:id="rId19"/>
    <p:sldId id="550" r:id="rId20"/>
    <p:sldId id="560" r:id="rId21"/>
    <p:sldId id="596" r:id="rId22"/>
    <p:sldId id="561" r:id="rId23"/>
    <p:sldId id="562" r:id="rId24"/>
    <p:sldId id="563" r:id="rId25"/>
    <p:sldId id="564" r:id="rId26"/>
    <p:sldId id="578" r:id="rId27"/>
    <p:sldId id="585" r:id="rId28"/>
    <p:sldId id="580" r:id="rId29"/>
    <p:sldId id="581" r:id="rId30"/>
    <p:sldId id="583" r:id="rId31"/>
    <p:sldId id="584" r:id="rId32"/>
    <p:sldId id="588" r:id="rId33"/>
    <p:sldId id="593" r:id="rId34"/>
    <p:sldId id="589" r:id="rId35"/>
    <p:sldId id="590" r:id="rId36"/>
    <p:sldId id="591" r:id="rId37"/>
    <p:sldId id="565" r:id="rId38"/>
    <p:sldId id="566" r:id="rId39"/>
    <p:sldId id="567" r:id="rId40"/>
    <p:sldId id="568" r:id="rId41"/>
    <p:sldId id="569" r:id="rId42"/>
    <p:sldId id="594" r:id="rId43"/>
    <p:sldId id="523" r:id="rId44"/>
    <p:sldId id="547" r:id="rId45"/>
    <p:sldId id="548" r:id="rId46"/>
    <p:sldId id="549" r:id="rId47"/>
    <p:sldId id="495" r:id="rId48"/>
    <p:sldId id="482" r:id="rId49"/>
    <p:sldId id="601" r:id="rId50"/>
    <p:sldId id="516" r:id="rId51"/>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6B9F25"/>
    <a:srgbClr val="C00000"/>
    <a:srgbClr val="C20027"/>
    <a:srgbClr val="9900FF"/>
    <a:srgbClr val="CC0099"/>
    <a:srgbClr val="FF7C80"/>
    <a:srgbClr val="FF0066"/>
    <a:srgbClr val="7F7F7F"/>
    <a:srgbClr val="F0EDC1"/>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76" autoAdjust="0"/>
    <p:restoredTop sz="93979" autoAdjust="0"/>
  </p:normalViewPr>
  <p:slideViewPr>
    <p:cSldViewPr snapToGrid="0">
      <p:cViewPr varScale="1">
        <p:scale>
          <a:sx n="85" d="100"/>
          <a:sy n="85" d="100"/>
        </p:scale>
        <p:origin x="176" y="392"/>
      </p:cViewPr>
      <p:guideLst>
        <p:guide orient="horz" pos="2160"/>
        <p:guide pos="3840"/>
      </p:guideLst>
    </p:cSldViewPr>
  </p:slideViewPr>
  <p:notesTextViewPr>
    <p:cViewPr>
      <p:scale>
        <a:sx n="3" d="2"/>
        <a:sy n="3" d="2"/>
      </p:scale>
      <p:origin x="0" y="0"/>
    </p:cViewPr>
  </p:notesTextViewPr>
  <p:sorterViewPr>
    <p:cViewPr>
      <p:scale>
        <a:sx n="50" d="100"/>
        <a:sy n="50" d="100"/>
      </p:scale>
      <p:origin x="0" y="-13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pitchFamily="-80" charset="0"/>
                <a:ea typeface="ＭＳ Ｐゴシック" pitchFamily="-80" charset="-128"/>
                <a:cs typeface="ＭＳ Ｐゴシック" pitchFamily="-80" charset="-128"/>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F7A5E0BD-6B4D-46F3-85EB-F05F8BD3C4C4}" type="datetime1">
              <a:rPr lang="en-US"/>
              <a:pPr>
                <a:defRPr/>
              </a:pPr>
              <a:t>7/26/19</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atin typeface="Arial" pitchFamily="-80" charset="0"/>
                <a:ea typeface="ＭＳ Ｐゴシック" pitchFamily="-80" charset="-128"/>
                <a:cs typeface="ＭＳ Ｐゴシック" pitchFamily="-80" charset="-128"/>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F7A0FD32-2863-4B07-ABB9-DF38320250F4}" type="slidenum">
              <a:rPr lang="en-US"/>
              <a:pPr>
                <a:defRPr/>
              </a:pPr>
              <a:t>‹#›</a:t>
            </a:fld>
            <a:endParaRPr lang="en-US"/>
          </a:p>
        </p:txBody>
      </p:sp>
    </p:spTree>
    <p:extLst>
      <p:ext uri="{BB962C8B-B14F-4D97-AF65-F5344CB8AC3E}">
        <p14:creationId xmlns:p14="http://schemas.microsoft.com/office/powerpoint/2010/main" val="269038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013944F-1DAC-47DF-8E5C-283BB15EBEF4}" type="datetimeFigureOut">
              <a:rPr lang="en-US" smtClean="0"/>
              <a:pPr/>
              <a:t>7/26/19</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A9191C9-BE1A-4321-AEAC-01951F16B81E}" type="slidenum">
              <a:rPr lang="en-US" smtClean="0"/>
              <a:pPr/>
              <a:t>‹#›</a:t>
            </a:fld>
            <a:endParaRPr lang="en-US"/>
          </a:p>
        </p:txBody>
      </p:sp>
    </p:spTree>
    <p:extLst>
      <p:ext uri="{BB962C8B-B14F-4D97-AF65-F5344CB8AC3E}">
        <p14:creationId xmlns:p14="http://schemas.microsoft.com/office/powerpoint/2010/main" val="3620058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Thank you.  </a:t>
            </a:r>
          </a:p>
          <a:p>
            <a:endParaRPr lang="en-US" dirty="0"/>
          </a:p>
          <a:p>
            <a:r>
              <a:rPr lang="en-US" dirty="0" err="1"/>
              <a:t>Acknowedge</a:t>
            </a:r>
            <a:r>
              <a:rPr lang="en-US" baseline="0" dirty="0"/>
              <a:t> collaborators.  </a:t>
            </a:r>
            <a:endParaRPr lang="en-US" dirty="0"/>
          </a:p>
          <a:p>
            <a:endParaRPr lang="en-US" dirty="0"/>
          </a:p>
          <a:p>
            <a:r>
              <a:rPr lang="en-US" dirty="0"/>
              <a:t>Talk in two parts.  </a:t>
            </a:r>
          </a:p>
          <a:p>
            <a:r>
              <a:rPr lang="en-US" dirty="0"/>
              <a:t>First, talk about building </a:t>
            </a:r>
            <a:r>
              <a:rPr lang="en-US" b="1" dirty="0"/>
              <a:t>community data networks in paleoecology </a:t>
            </a:r>
            <a:r>
              <a:rPr lang="en-US" dirty="0"/>
              <a:t>– as</a:t>
            </a:r>
            <a:r>
              <a:rPr lang="en-US" baseline="0" dirty="0"/>
              <a:t> example of larger class of activities that I call community curated database</a:t>
            </a:r>
          </a:p>
          <a:p>
            <a:r>
              <a:rPr lang="en-US" baseline="0" dirty="0"/>
              <a:t>S</a:t>
            </a:r>
            <a:r>
              <a:rPr lang="en-US" dirty="0"/>
              <a:t>econd, show the kind of large-scale synthetic science that is enabled with open</a:t>
            </a:r>
            <a:r>
              <a:rPr lang="en-US" baseline="0" dirty="0"/>
              <a:t> high-quality data platforms, using PalEON as an example.</a:t>
            </a:r>
            <a:endParaRPr lang="en-US" dirty="0"/>
          </a:p>
        </p:txBody>
      </p:sp>
      <p:sp>
        <p:nvSpPr>
          <p:cNvPr id="4" name="Slide Number Placeholder 3"/>
          <p:cNvSpPr>
            <a:spLocks noGrp="1"/>
          </p:cNvSpPr>
          <p:nvPr>
            <p:ph type="sldNum" sz="quarter" idx="10"/>
          </p:nvPr>
        </p:nvSpPr>
        <p:spPr/>
        <p:txBody>
          <a:bodyPr/>
          <a:lstStyle/>
          <a:p>
            <a:fld id="{8A9191C9-BE1A-4321-AEAC-01951F16B81E}" type="slidenum">
              <a:rPr lang="en-US" smtClean="0"/>
              <a:pPr/>
              <a:t>3</a:t>
            </a:fld>
            <a:endParaRPr lang="en-US"/>
          </a:p>
        </p:txBody>
      </p:sp>
    </p:spTree>
    <p:extLst>
      <p:ext uri="{BB962C8B-B14F-4D97-AF65-F5344CB8AC3E}">
        <p14:creationId xmlns:p14="http://schemas.microsoft.com/office/powerpoint/2010/main" val="3597953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F011F-E51B-46BA-9C73-75AE55CBA968}" type="slidenum">
              <a:rPr lang="en-US"/>
              <a:pPr/>
              <a:t>25</a:t>
            </a:fld>
            <a:endParaRPr lang="en-US"/>
          </a:p>
        </p:txBody>
      </p:sp>
      <p:sp>
        <p:nvSpPr>
          <p:cNvPr id="378882" name="Rectangle 2"/>
          <p:cNvSpPr>
            <a:spLocks noGrp="1" noRot="1" noChangeAspect="1" noChangeArrowheads="1" noTextEdit="1"/>
          </p:cNvSpPr>
          <p:nvPr>
            <p:ph type="sldImg"/>
          </p:nvPr>
        </p:nvSpPr>
        <p:spPr>
          <a:xfrm>
            <a:off x="2286000" y="514350"/>
            <a:ext cx="4572000" cy="2571750"/>
          </a:xfrm>
          <a:ln/>
        </p:spPr>
      </p:sp>
      <p:sp>
        <p:nvSpPr>
          <p:cNvPr id="37888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 level that</a:t>
            </a:r>
            <a:r>
              <a:rPr lang="en-US" baseline="0" dirty="0"/>
              <a:t> makes more sense for pollen data, less for vertebrate data.  But, we can envision a scenario where we have a stratum (analysis unit).  The vertebrate bones within that stratum comprise the sample (so the analysis unit and sample are effectively the same). But</a:t>
            </a:r>
            <a:r>
              <a:rPr lang="mr-IN" baseline="0" dirty="0"/>
              <a:t>…</a:t>
            </a:r>
            <a:r>
              <a:rPr lang="en-US" baseline="0" dirty="0"/>
              <a:t>we also may reserve part of the sediments from the stratum for pollen analysis, or increasingly environmental DNA analysis, or perhaps to examine sedimentary isotopes.  These would be different samples from the same analysis unit.</a:t>
            </a:r>
            <a:endParaRPr lang="en-US" dirty="0"/>
          </a:p>
          <a:p>
            <a:endParaRPr lang="en-US" dirty="0"/>
          </a:p>
        </p:txBody>
      </p:sp>
    </p:spTree>
    <p:extLst>
      <p:ext uri="{BB962C8B-B14F-4D97-AF65-F5344CB8AC3E}">
        <p14:creationId xmlns:p14="http://schemas.microsoft.com/office/powerpoint/2010/main" val="1650203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Example:</a:t>
            </a:r>
          </a:p>
          <a:p>
            <a:r>
              <a:rPr lang="en-US" dirty="0"/>
              <a:t>La Brea Tar Pits is the</a:t>
            </a:r>
            <a:r>
              <a:rPr lang="en-US" baseline="0" dirty="0"/>
              <a:t> site</a:t>
            </a:r>
          </a:p>
          <a:p>
            <a:r>
              <a:rPr lang="en-US" baseline="0" dirty="0"/>
              <a:t>The different pits (Pit 91, Project 23 Box 14) are different collection units</a:t>
            </a:r>
          </a:p>
          <a:p>
            <a:r>
              <a:rPr lang="en-US" baseline="0" dirty="0"/>
              <a:t>Within each pit, there’s often a grid set up, so the different grid cells are the analysis units</a:t>
            </a:r>
          </a:p>
          <a:p>
            <a:endParaRPr lang="en-US" dirty="0"/>
          </a:p>
          <a:p>
            <a:endParaRPr lang="en-US" dirty="0"/>
          </a:p>
        </p:txBody>
      </p:sp>
      <p:sp>
        <p:nvSpPr>
          <p:cNvPr id="4" name="Slide Number Placeholder 3"/>
          <p:cNvSpPr>
            <a:spLocks noGrp="1"/>
          </p:cNvSpPr>
          <p:nvPr>
            <p:ph type="sldNum" sz="quarter" idx="10"/>
          </p:nvPr>
        </p:nvSpPr>
        <p:spPr/>
        <p:txBody>
          <a:bodyPr/>
          <a:lstStyle/>
          <a:p>
            <a:fld id="{8A9191C9-BE1A-4321-AEAC-01951F16B81E}" type="slidenum">
              <a:rPr lang="en-US" smtClean="0"/>
              <a:pPr/>
              <a:t>26</a:t>
            </a:fld>
            <a:endParaRPr lang="en-US"/>
          </a:p>
        </p:txBody>
      </p:sp>
    </p:spTree>
    <p:extLst>
      <p:ext uri="{BB962C8B-B14F-4D97-AF65-F5344CB8AC3E}">
        <p14:creationId xmlns:p14="http://schemas.microsoft.com/office/powerpoint/2010/main" val="2703067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F011F-E51B-46BA-9C73-75AE55CBA968}" type="slidenum">
              <a:rPr lang="en-US"/>
              <a:pPr/>
              <a:t>39</a:t>
            </a:fld>
            <a:endParaRPr lang="en-US"/>
          </a:p>
        </p:txBody>
      </p:sp>
      <p:sp>
        <p:nvSpPr>
          <p:cNvPr id="378882" name="Rectangle 2"/>
          <p:cNvSpPr>
            <a:spLocks noGrp="1" noRot="1" noChangeAspect="1" noChangeArrowheads="1" noTextEdit="1"/>
          </p:cNvSpPr>
          <p:nvPr>
            <p:ph type="sldImg"/>
          </p:nvPr>
        </p:nvSpPr>
        <p:spPr>
          <a:xfrm>
            <a:off x="2286000" y="514350"/>
            <a:ext cx="4572000" cy="2571750"/>
          </a:xfrm>
          <a:ln/>
        </p:spPr>
      </p:sp>
      <p:sp>
        <p:nvSpPr>
          <p:cNvPr id="378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6861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F011F-E51B-46BA-9C73-75AE55CBA968}" type="slidenum">
              <a:rPr lang="en-US"/>
              <a:pPr/>
              <a:t>40</a:t>
            </a:fld>
            <a:endParaRPr lang="en-US"/>
          </a:p>
        </p:txBody>
      </p:sp>
      <p:sp>
        <p:nvSpPr>
          <p:cNvPr id="378882" name="Rectangle 2"/>
          <p:cNvSpPr>
            <a:spLocks noGrp="1" noRot="1" noChangeAspect="1" noChangeArrowheads="1" noTextEdit="1"/>
          </p:cNvSpPr>
          <p:nvPr>
            <p:ph type="sldImg"/>
          </p:nvPr>
        </p:nvSpPr>
        <p:spPr>
          <a:xfrm>
            <a:off x="2286000" y="514350"/>
            <a:ext cx="4572000" cy="2571750"/>
          </a:xfrm>
          <a:ln/>
        </p:spPr>
      </p:sp>
      <p:sp>
        <p:nvSpPr>
          <p:cNvPr id="378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095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Email the vertebrates steward with a file (</a:t>
            </a:r>
            <a:r>
              <a:rPr lang="en-US" dirty="0" err="1"/>
              <a:t>ie</a:t>
            </a:r>
            <a:r>
              <a:rPr lang="en-US" dirty="0"/>
              <a:t>, email Jessica Blois). </a:t>
            </a:r>
          </a:p>
          <a:p>
            <a:pPr marL="171450" indent="-171450">
              <a:buFontTx/>
              <a:buChar char="-"/>
            </a:pPr>
            <a:r>
              <a:rPr lang="en-US" dirty="0"/>
              <a:t>Back and forth about the file will ensue</a:t>
            </a:r>
          </a:p>
          <a:p>
            <a:pPr marL="171450" indent="-171450">
              <a:buFontTx/>
              <a:buChar char="-"/>
            </a:pPr>
            <a:r>
              <a:rPr lang="en-US" dirty="0"/>
              <a:t>works for simple data, single sites</a:t>
            </a:r>
          </a:p>
          <a:p>
            <a:pPr marL="171450" indent="-171450">
              <a:buFontTx/>
              <a:buChar char="-"/>
            </a:pPr>
            <a:r>
              <a:rPr lang="en-US" dirty="0"/>
              <a:t>not efficient</a:t>
            </a:r>
            <a:r>
              <a:rPr lang="en-US" baseline="0" dirty="0"/>
              <a:t> or scalable</a:t>
            </a:r>
            <a:endParaRPr lang="en-US" dirty="0"/>
          </a:p>
          <a:p>
            <a:endParaRPr lang="en-US" dirty="0"/>
          </a:p>
          <a:p>
            <a:r>
              <a:rPr lang="en-US" dirty="0"/>
              <a:t>Can download </a:t>
            </a:r>
            <a:r>
              <a:rPr lang="en-US" dirty="0" err="1"/>
              <a:t>Tilia</a:t>
            </a:r>
            <a:r>
              <a:rPr lang="en-US" dirty="0"/>
              <a:t> and work on it on your own. Once the file is ready, email it to the vertebrate steward and it will be validated and uploaded</a:t>
            </a:r>
          </a:p>
          <a:p>
            <a:r>
              <a:rPr lang="en-US" dirty="0"/>
              <a:t>Become trained as a steward yourself, so that you can do the validation and uploading. Especially useful if you anticipate generating a lot of data or would like to become involved in improving the data.</a:t>
            </a:r>
          </a:p>
          <a:p>
            <a:endParaRPr lang="en-US" dirty="0"/>
          </a:p>
        </p:txBody>
      </p:sp>
      <p:sp>
        <p:nvSpPr>
          <p:cNvPr id="4" name="Slide Number Placeholder 3"/>
          <p:cNvSpPr>
            <a:spLocks noGrp="1"/>
          </p:cNvSpPr>
          <p:nvPr>
            <p:ph type="sldNum" sz="quarter" idx="10"/>
          </p:nvPr>
        </p:nvSpPr>
        <p:spPr/>
        <p:txBody>
          <a:bodyPr/>
          <a:lstStyle/>
          <a:p>
            <a:fld id="{1FB76918-AA82-8348-841D-40675A143389}" type="slidenum">
              <a:rPr lang="en-US" smtClean="0"/>
              <a:t>44</a:t>
            </a:fld>
            <a:endParaRPr lang="en-US"/>
          </a:p>
        </p:txBody>
      </p:sp>
    </p:spTree>
    <p:extLst>
      <p:ext uri="{BB962C8B-B14F-4D97-AF65-F5344CB8AC3E}">
        <p14:creationId xmlns:p14="http://schemas.microsoft.com/office/powerpoint/2010/main" val="1289709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 build your own </a:t>
            </a:r>
            <a:r>
              <a:rPr lang="en-US" dirty="0" err="1"/>
              <a:t>json</a:t>
            </a:r>
            <a:r>
              <a:rPr lang="en-US" dirty="0"/>
              <a:t> queries,</a:t>
            </a:r>
            <a:r>
              <a:rPr lang="en-US" baseline="0" dirty="0"/>
              <a:t> for example</a:t>
            </a:r>
            <a:endParaRPr lang="en-US" dirty="0"/>
          </a:p>
        </p:txBody>
      </p:sp>
      <p:sp>
        <p:nvSpPr>
          <p:cNvPr id="4" name="Slide Number Placeholder 3"/>
          <p:cNvSpPr>
            <a:spLocks noGrp="1"/>
          </p:cNvSpPr>
          <p:nvPr>
            <p:ph type="sldNum" sz="quarter" idx="10"/>
          </p:nvPr>
        </p:nvSpPr>
        <p:spPr/>
        <p:txBody>
          <a:bodyPr/>
          <a:lstStyle/>
          <a:p>
            <a:fld id="{8A9191C9-BE1A-4321-AEAC-01951F16B81E}" type="slidenum">
              <a:rPr lang="en-US" smtClean="0"/>
              <a:pPr/>
              <a:t>47</a:t>
            </a:fld>
            <a:endParaRPr lang="en-US"/>
          </a:p>
        </p:txBody>
      </p:sp>
    </p:spTree>
    <p:extLst>
      <p:ext uri="{BB962C8B-B14F-4D97-AF65-F5344CB8AC3E}">
        <p14:creationId xmlns:p14="http://schemas.microsoft.com/office/powerpoint/2010/main" val="1230681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9191C9-BE1A-4321-AEAC-01951F16B81E}" type="slidenum">
              <a:rPr lang="en-US" smtClean="0"/>
              <a:pPr/>
              <a:t>50</a:t>
            </a:fld>
            <a:endParaRPr lang="en-US"/>
          </a:p>
        </p:txBody>
      </p:sp>
    </p:spTree>
    <p:extLst>
      <p:ext uri="{BB962C8B-B14F-4D97-AF65-F5344CB8AC3E}">
        <p14:creationId xmlns:p14="http://schemas.microsoft.com/office/powerpoint/2010/main" val="217947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Socio-technological</a:t>
            </a:r>
          </a:p>
          <a:p>
            <a:endParaRPr lang="en-US" dirty="0"/>
          </a:p>
        </p:txBody>
      </p:sp>
      <p:sp>
        <p:nvSpPr>
          <p:cNvPr id="4" name="Slide Number Placeholder 3"/>
          <p:cNvSpPr>
            <a:spLocks noGrp="1"/>
          </p:cNvSpPr>
          <p:nvPr>
            <p:ph type="sldNum" sz="quarter" idx="10"/>
          </p:nvPr>
        </p:nvSpPr>
        <p:spPr/>
        <p:txBody>
          <a:bodyPr/>
          <a:lstStyle/>
          <a:p>
            <a:fld id="{8A9191C9-BE1A-4321-AEAC-01951F16B81E}" type="slidenum">
              <a:rPr lang="en-US" smtClean="0"/>
              <a:pPr/>
              <a:t>6</a:t>
            </a:fld>
            <a:endParaRPr lang="en-US"/>
          </a:p>
        </p:txBody>
      </p:sp>
    </p:spTree>
    <p:extLst>
      <p:ext uri="{BB962C8B-B14F-4D97-AF65-F5344CB8AC3E}">
        <p14:creationId xmlns:p14="http://schemas.microsoft.com/office/powerpoint/2010/main" val="1874749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CC6C7E-9D44-44AB-AD19-CE502E8C6056}" type="slidenum">
              <a:rPr lang="en-US" smtClean="0"/>
              <a:t>8</a:t>
            </a:fld>
            <a:endParaRPr lang="en-US"/>
          </a:p>
        </p:txBody>
      </p:sp>
    </p:spTree>
    <p:extLst>
      <p:ext uri="{BB962C8B-B14F-4D97-AF65-F5344CB8AC3E}">
        <p14:creationId xmlns:p14="http://schemas.microsoft.com/office/powerpoint/2010/main" val="387030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CC6C7E-9D44-44AB-AD19-CE502E8C6056}" type="slidenum">
              <a:rPr lang="en-US" smtClean="0"/>
              <a:t>12</a:t>
            </a:fld>
            <a:endParaRPr lang="en-US"/>
          </a:p>
        </p:txBody>
      </p:sp>
    </p:spTree>
    <p:extLst>
      <p:ext uri="{BB962C8B-B14F-4D97-AF65-F5344CB8AC3E}">
        <p14:creationId xmlns:p14="http://schemas.microsoft.com/office/powerpoint/2010/main" val="165359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Example:</a:t>
            </a:r>
          </a:p>
          <a:p>
            <a:r>
              <a:rPr lang="en-US" dirty="0"/>
              <a:t>La Brea Tar Pits is the</a:t>
            </a:r>
            <a:r>
              <a:rPr lang="en-US" baseline="0" dirty="0"/>
              <a:t> site</a:t>
            </a:r>
          </a:p>
          <a:p>
            <a:r>
              <a:rPr lang="en-US" baseline="0" dirty="0"/>
              <a:t>The different pits (Pit 91, Project 23 Box 14) are different collection units</a:t>
            </a:r>
          </a:p>
          <a:p>
            <a:r>
              <a:rPr lang="en-US" baseline="0" dirty="0"/>
              <a:t>Within each pit, there’s often a grid set up, so the different grid cells are the analysis units</a:t>
            </a:r>
          </a:p>
          <a:p>
            <a:endParaRPr lang="en-US" dirty="0"/>
          </a:p>
          <a:p>
            <a:endParaRPr lang="en-US" dirty="0"/>
          </a:p>
        </p:txBody>
      </p:sp>
      <p:sp>
        <p:nvSpPr>
          <p:cNvPr id="4" name="Slide Number Placeholder 3"/>
          <p:cNvSpPr>
            <a:spLocks noGrp="1"/>
          </p:cNvSpPr>
          <p:nvPr>
            <p:ph type="sldNum" sz="quarter" idx="10"/>
          </p:nvPr>
        </p:nvSpPr>
        <p:spPr/>
        <p:txBody>
          <a:bodyPr/>
          <a:lstStyle/>
          <a:p>
            <a:fld id="{8A9191C9-BE1A-4321-AEAC-01951F16B81E}" type="slidenum">
              <a:rPr lang="en-US" smtClean="0"/>
              <a:pPr/>
              <a:t>20</a:t>
            </a:fld>
            <a:endParaRPr lang="en-US"/>
          </a:p>
        </p:txBody>
      </p:sp>
    </p:spTree>
    <p:extLst>
      <p:ext uri="{BB962C8B-B14F-4D97-AF65-F5344CB8AC3E}">
        <p14:creationId xmlns:p14="http://schemas.microsoft.com/office/powerpoint/2010/main" val="37268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Example:</a:t>
            </a:r>
          </a:p>
          <a:p>
            <a:r>
              <a:rPr lang="en-US" dirty="0"/>
              <a:t>La Brea Tar Pits is the</a:t>
            </a:r>
            <a:r>
              <a:rPr lang="en-US" baseline="0" dirty="0"/>
              <a:t> site</a:t>
            </a:r>
          </a:p>
          <a:p>
            <a:r>
              <a:rPr lang="en-US" baseline="0" dirty="0"/>
              <a:t>The different pits (Pit 91, Project 23 Box 14) are different collection units</a:t>
            </a:r>
          </a:p>
          <a:p>
            <a:r>
              <a:rPr lang="en-US" baseline="0" dirty="0"/>
              <a:t>Within each pit, there’s often a grid set up, so the different grid cells are the analysis units</a:t>
            </a:r>
          </a:p>
          <a:p>
            <a:endParaRPr lang="en-US" dirty="0"/>
          </a:p>
          <a:p>
            <a:endParaRPr lang="en-US" dirty="0"/>
          </a:p>
        </p:txBody>
      </p:sp>
      <p:sp>
        <p:nvSpPr>
          <p:cNvPr id="4" name="Slide Number Placeholder 3"/>
          <p:cNvSpPr>
            <a:spLocks noGrp="1"/>
          </p:cNvSpPr>
          <p:nvPr>
            <p:ph type="sldNum" sz="quarter" idx="10"/>
          </p:nvPr>
        </p:nvSpPr>
        <p:spPr/>
        <p:txBody>
          <a:bodyPr/>
          <a:lstStyle/>
          <a:p>
            <a:fld id="{8A9191C9-BE1A-4321-AEAC-01951F16B81E}" type="slidenum">
              <a:rPr lang="en-US" smtClean="0"/>
              <a:pPr/>
              <a:t>21</a:t>
            </a:fld>
            <a:endParaRPr lang="en-US"/>
          </a:p>
        </p:txBody>
      </p:sp>
    </p:spTree>
    <p:extLst>
      <p:ext uri="{BB962C8B-B14F-4D97-AF65-F5344CB8AC3E}">
        <p14:creationId xmlns:p14="http://schemas.microsoft.com/office/powerpoint/2010/main" val="275516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F011F-E51B-46BA-9C73-75AE55CBA968}" type="slidenum">
              <a:rPr lang="en-US"/>
              <a:pPr/>
              <a:t>22</a:t>
            </a:fld>
            <a:endParaRPr lang="en-US"/>
          </a:p>
        </p:txBody>
      </p:sp>
      <p:sp>
        <p:nvSpPr>
          <p:cNvPr id="378882" name="Rectangle 2"/>
          <p:cNvSpPr>
            <a:spLocks noGrp="1" noRot="1" noChangeAspect="1" noChangeArrowheads="1" noTextEdit="1"/>
          </p:cNvSpPr>
          <p:nvPr>
            <p:ph type="sldImg"/>
          </p:nvPr>
        </p:nvSpPr>
        <p:spPr>
          <a:xfrm>
            <a:off x="2286000" y="514350"/>
            <a:ext cx="4572000" cy="2571750"/>
          </a:xfrm>
          <a:ln/>
        </p:spPr>
      </p:sp>
      <p:sp>
        <p:nvSpPr>
          <p:cNvPr id="378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82139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F011F-E51B-46BA-9C73-75AE55CBA968}" type="slidenum">
              <a:rPr lang="en-US"/>
              <a:pPr/>
              <a:t>23</a:t>
            </a:fld>
            <a:endParaRPr lang="en-US"/>
          </a:p>
        </p:txBody>
      </p:sp>
      <p:sp>
        <p:nvSpPr>
          <p:cNvPr id="378882" name="Rectangle 2"/>
          <p:cNvSpPr>
            <a:spLocks noGrp="1" noRot="1" noChangeAspect="1" noChangeArrowheads="1" noTextEdit="1"/>
          </p:cNvSpPr>
          <p:nvPr>
            <p:ph type="sldImg"/>
          </p:nvPr>
        </p:nvSpPr>
        <p:spPr>
          <a:xfrm>
            <a:off x="2286000" y="514350"/>
            <a:ext cx="4572000" cy="2571750"/>
          </a:xfrm>
          <a:ln/>
        </p:spPr>
      </p:sp>
      <p:sp>
        <p:nvSpPr>
          <p:cNvPr id="378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66967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F011F-E51B-46BA-9C73-75AE55CBA968}" type="slidenum">
              <a:rPr lang="en-US"/>
              <a:pPr/>
              <a:t>24</a:t>
            </a:fld>
            <a:endParaRPr lang="en-US"/>
          </a:p>
        </p:txBody>
      </p:sp>
      <p:sp>
        <p:nvSpPr>
          <p:cNvPr id="378882" name="Rectangle 2"/>
          <p:cNvSpPr>
            <a:spLocks noGrp="1" noRot="1" noChangeAspect="1" noChangeArrowheads="1" noTextEdit="1"/>
          </p:cNvSpPr>
          <p:nvPr>
            <p:ph type="sldImg"/>
          </p:nvPr>
        </p:nvSpPr>
        <p:spPr>
          <a:xfrm>
            <a:off x="2286000" y="514350"/>
            <a:ext cx="4572000" cy="2571750"/>
          </a:xfrm>
          <a:ln/>
        </p:spPr>
      </p:sp>
      <p:sp>
        <p:nvSpPr>
          <p:cNvPr id="378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12722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CED28B2F-6D64-2649-9282-03A2A060D37C}"/>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9" name="Slide Number Placeholder 5">
            <a:extLst>
              <a:ext uri="{FF2B5EF4-FFF2-40B4-BE49-F238E27FC236}">
                <a16:creationId xmlns:a16="http://schemas.microsoft.com/office/drawing/2014/main" id="{CA268F28-129E-1544-A669-E81A8DE299B9}"/>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0" name="Date Placeholder 3">
            <a:extLst>
              <a:ext uri="{FF2B5EF4-FFF2-40B4-BE49-F238E27FC236}">
                <a16:creationId xmlns:a16="http://schemas.microsoft.com/office/drawing/2014/main" id="{7DE85657-D758-4845-A00B-C6A562B92D3C}"/>
              </a:ext>
            </a:extLst>
          </p:cNvPr>
          <p:cNvSpPr>
            <a:spLocks noGrp="1"/>
          </p:cNvSpPr>
          <p:nvPr>
            <p:ph type="dt" sz="half" idx="2"/>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2230910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Footer Placeholder 4">
            <a:extLst>
              <a:ext uri="{FF2B5EF4-FFF2-40B4-BE49-F238E27FC236}">
                <a16:creationId xmlns:a16="http://schemas.microsoft.com/office/drawing/2014/main" id="{CE84D419-6DEA-9A4A-A612-EB5BE4697087}"/>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9" name="Slide Number Placeholder 5">
            <a:extLst>
              <a:ext uri="{FF2B5EF4-FFF2-40B4-BE49-F238E27FC236}">
                <a16:creationId xmlns:a16="http://schemas.microsoft.com/office/drawing/2014/main" id="{16B897EC-7E6D-CD4B-A8CC-E5B4F13EEC74}"/>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0" name="Date Placeholder 3">
            <a:extLst>
              <a:ext uri="{FF2B5EF4-FFF2-40B4-BE49-F238E27FC236}">
                <a16:creationId xmlns:a16="http://schemas.microsoft.com/office/drawing/2014/main" id="{BDF2A8FE-63BC-614F-BDA6-C846ECCA7DFD}"/>
              </a:ext>
            </a:extLst>
          </p:cNvPr>
          <p:cNvSpPr>
            <a:spLocks noGrp="1"/>
          </p:cNvSpPr>
          <p:nvPr>
            <p:ph type="dt" sz="half" idx="14"/>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328540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E8DDD8C8-365E-6547-85D6-84521B169946}"/>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11" name="Slide Number Placeholder 5">
            <a:extLst>
              <a:ext uri="{FF2B5EF4-FFF2-40B4-BE49-F238E27FC236}">
                <a16:creationId xmlns:a16="http://schemas.microsoft.com/office/drawing/2014/main" id="{4AB77339-45CA-404C-8E28-F93E6D140739}"/>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2" name="Date Placeholder 3">
            <a:extLst>
              <a:ext uri="{FF2B5EF4-FFF2-40B4-BE49-F238E27FC236}">
                <a16:creationId xmlns:a16="http://schemas.microsoft.com/office/drawing/2014/main" id="{C1CD5694-205E-5541-9E3D-F102944744BA}"/>
              </a:ext>
            </a:extLst>
          </p:cNvPr>
          <p:cNvSpPr>
            <a:spLocks noGrp="1"/>
          </p:cNvSpPr>
          <p:nvPr>
            <p:ph type="dt" sz="half" idx="2"/>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3913083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8" name="Footer Placeholder 4">
            <a:extLst>
              <a:ext uri="{FF2B5EF4-FFF2-40B4-BE49-F238E27FC236}">
                <a16:creationId xmlns:a16="http://schemas.microsoft.com/office/drawing/2014/main" id="{D4504F0A-BD4A-C843-A085-1A77AC34EB01}"/>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10" name="Slide Number Placeholder 5">
            <a:extLst>
              <a:ext uri="{FF2B5EF4-FFF2-40B4-BE49-F238E27FC236}">
                <a16:creationId xmlns:a16="http://schemas.microsoft.com/office/drawing/2014/main" id="{3BEE447D-1A91-1E42-A825-C1C2AF6D94A1}"/>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1" name="Date Placeholder 3">
            <a:extLst>
              <a:ext uri="{FF2B5EF4-FFF2-40B4-BE49-F238E27FC236}">
                <a16:creationId xmlns:a16="http://schemas.microsoft.com/office/drawing/2014/main" id="{914B6DBF-9E2A-4B47-81AB-B04E057958E4}"/>
              </a:ext>
            </a:extLst>
          </p:cNvPr>
          <p:cNvSpPr>
            <a:spLocks noGrp="1"/>
          </p:cNvSpPr>
          <p:nvPr>
            <p:ph type="dt" sz="half" idx="2"/>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3152664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a:extLst>
              <a:ext uri="{FF2B5EF4-FFF2-40B4-BE49-F238E27FC236}">
                <a16:creationId xmlns:a16="http://schemas.microsoft.com/office/drawing/2014/main" id="{9F55D50E-1D10-264D-BFBC-2A19BCD0C59C}"/>
              </a:ext>
            </a:extLst>
          </p:cNvPr>
          <p:cNvSpPr>
            <a:spLocks noGrp="1"/>
          </p:cNvSpPr>
          <p:nvPr>
            <p:ph type="ftr" sz="quarter" idx="3"/>
          </p:nvPr>
        </p:nvSpPr>
        <p:spPr>
          <a:xfrm>
            <a:off x="131521" y="6328436"/>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9" name="Slide Number Placeholder 5">
            <a:extLst>
              <a:ext uri="{FF2B5EF4-FFF2-40B4-BE49-F238E27FC236}">
                <a16:creationId xmlns:a16="http://schemas.microsoft.com/office/drawing/2014/main" id="{1BCA2277-9FDA-6649-9A03-FA62AE1A0538}"/>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0" name="Date Placeholder 3">
            <a:extLst>
              <a:ext uri="{FF2B5EF4-FFF2-40B4-BE49-F238E27FC236}">
                <a16:creationId xmlns:a16="http://schemas.microsoft.com/office/drawing/2014/main" id="{51E018B9-9225-D34A-8DC6-622DB445876E}"/>
              </a:ext>
            </a:extLst>
          </p:cNvPr>
          <p:cNvSpPr>
            <a:spLocks noGrp="1"/>
          </p:cNvSpPr>
          <p:nvPr>
            <p:ph type="dt" sz="half" idx="2"/>
          </p:nvPr>
        </p:nvSpPr>
        <p:spPr>
          <a:xfrm>
            <a:off x="4255683" y="6328435"/>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3186569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a:extLst>
              <a:ext uri="{FF2B5EF4-FFF2-40B4-BE49-F238E27FC236}">
                <a16:creationId xmlns:a16="http://schemas.microsoft.com/office/drawing/2014/main" id="{B8741A21-AB81-6144-9B18-511F5B8FA557}"/>
              </a:ext>
            </a:extLst>
          </p:cNvPr>
          <p:cNvSpPr>
            <a:spLocks noGrp="1"/>
          </p:cNvSpPr>
          <p:nvPr>
            <p:ph type="ftr" sz="quarter" idx="3"/>
          </p:nvPr>
        </p:nvSpPr>
        <p:spPr>
          <a:xfrm>
            <a:off x="131521" y="6328436"/>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9" name="Slide Number Placeholder 5">
            <a:extLst>
              <a:ext uri="{FF2B5EF4-FFF2-40B4-BE49-F238E27FC236}">
                <a16:creationId xmlns:a16="http://schemas.microsoft.com/office/drawing/2014/main" id="{1F8C316F-E9C1-A046-ABDA-F45FA6C309BB}"/>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0" name="Date Placeholder 3">
            <a:extLst>
              <a:ext uri="{FF2B5EF4-FFF2-40B4-BE49-F238E27FC236}">
                <a16:creationId xmlns:a16="http://schemas.microsoft.com/office/drawing/2014/main" id="{923D16A0-0E63-1F4B-8A35-8600B4EFF675}"/>
              </a:ext>
            </a:extLst>
          </p:cNvPr>
          <p:cNvSpPr>
            <a:spLocks noGrp="1"/>
          </p:cNvSpPr>
          <p:nvPr>
            <p:ph type="dt" sz="half" idx="2"/>
          </p:nvPr>
        </p:nvSpPr>
        <p:spPr>
          <a:xfrm>
            <a:off x="4255683" y="6328435"/>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512188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09600"/>
          </a:xfrm>
          <a:prstGeom prst="rect">
            <a:avLst/>
          </a:prstGeom>
        </p:spPr>
        <p:txBody>
          <a:bodyPr/>
          <a:lstStyle>
            <a:lvl1pPr>
              <a:defRPr sz="3600"/>
            </a:lvl1pPr>
          </a:lstStyle>
          <a:p>
            <a:r>
              <a:rPr lang="en-US" dirty="0"/>
              <a:t>Click to edit Master title style</a:t>
            </a:r>
          </a:p>
        </p:txBody>
      </p:sp>
      <p:sp>
        <p:nvSpPr>
          <p:cNvPr id="7" name="Footer Placeholder 4">
            <a:extLst>
              <a:ext uri="{FF2B5EF4-FFF2-40B4-BE49-F238E27FC236}">
                <a16:creationId xmlns:a16="http://schemas.microsoft.com/office/drawing/2014/main" id="{B9D9826C-E84F-2444-9A19-D736BD4C9C3F}"/>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8" name="Slide Number Placeholder 5">
            <a:extLst>
              <a:ext uri="{FF2B5EF4-FFF2-40B4-BE49-F238E27FC236}">
                <a16:creationId xmlns:a16="http://schemas.microsoft.com/office/drawing/2014/main" id="{D91E44CA-20BE-C24C-B013-C0A498C88252}"/>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9" name="Date Placeholder 3">
            <a:extLst>
              <a:ext uri="{FF2B5EF4-FFF2-40B4-BE49-F238E27FC236}">
                <a16:creationId xmlns:a16="http://schemas.microsoft.com/office/drawing/2014/main" id="{C6C26882-A13A-DD44-8777-AF8137982F29}"/>
              </a:ext>
            </a:extLst>
          </p:cNvPr>
          <p:cNvSpPr>
            <a:spLocks noGrp="1"/>
          </p:cNvSpPr>
          <p:nvPr>
            <p:ph type="dt" sz="half" idx="2"/>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148975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164592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810000" y="2312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1732615"/>
            <a:ext cx="10554574" cy="4126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a:extLst>
              <a:ext uri="{FF2B5EF4-FFF2-40B4-BE49-F238E27FC236}">
                <a16:creationId xmlns:a16="http://schemas.microsoft.com/office/drawing/2014/main" id="{A473BAD8-81EE-4540-8530-E6B31683E4AE}"/>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9" name="Slide Number Placeholder 5">
            <a:extLst>
              <a:ext uri="{FF2B5EF4-FFF2-40B4-BE49-F238E27FC236}">
                <a16:creationId xmlns:a16="http://schemas.microsoft.com/office/drawing/2014/main" id="{E5423A87-4875-AE4C-BE0C-804FC6026566}"/>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0" name="Date Placeholder 3">
            <a:extLst>
              <a:ext uri="{FF2B5EF4-FFF2-40B4-BE49-F238E27FC236}">
                <a16:creationId xmlns:a16="http://schemas.microsoft.com/office/drawing/2014/main" id="{7B185D01-ADBB-0948-B713-4715A83789A1}"/>
              </a:ext>
            </a:extLst>
          </p:cNvPr>
          <p:cNvSpPr>
            <a:spLocks noGrp="1"/>
          </p:cNvSpPr>
          <p:nvPr>
            <p:ph type="dt" sz="half" idx="2"/>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4096060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8" name="Footer Placeholder 4">
            <a:extLst>
              <a:ext uri="{FF2B5EF4-FFF2-40B4-BE49-F238E27FC236}">
                <a16:creationId xmlns:a16="http://schemas.microsoft.com/office/drawing/2014/main" id="{B4AC5577-86B5-C445-A65D-1AFA6DA8B3DA}"/>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9" name="Slide Number Placeholder 5">
            <a:extLst>
              <a:ext uri="{FF2B5EF4-FFF2-40B4-BE49-F238E27FC236}">
                <a16:creationId xmlns:a16="http://schemas.microsoft.com/office/drawing/2014/main" id="{9AD6990F-587B-3447-8CD4-218EE44ECC63}"/>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1" name="Date Placeholder 3">
            <a:extLst>
              <a:ext uri="{FF2B5EF4-FFF2-40B4-BE49-F238E27FC236}">
                <a16:creationId xmlns:a16="http://schemas.microsoft.com/office/drawing/2014/main" id="{A7550348-010A-1244-BFCC-62B4D24A9989}"/>
              </a:ext>
            </a:extLst>
          </p:cNvPr>
          <p:cNvSpPr>
            <a:spLocks noGrp="1"/>
          </p:cNvSpPr>
          <p:nvPr>
            <p:ph type="dt" sz="half" idx="2"/>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3337829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164592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28600"/>
            <a:ext cx="10571998" cy="97045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A748FC14-6184-9344-B204-6868EB23DA52}"/>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10" name="Slide Number Placeholder 5">
            <a:extLst>
              <a:ext uri="{FF2B5EF4-FFF2-40B4-BE49-F238E27FC236}">
                <a16:creationId xmlns:a16="http://schemas.microsoft.com/office/drawing/2014/main" id="{178C1676-472E-7E4D-A44A-213FA4E9F4E8}"/>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1" name="Date Placeholder 3">
            <a:extLst>
              <a:ext uri="{FF2B5EF4-FFF2-40B4-BE49-F238E27FC236}">
                <a16:creationId xmlns:a16="http://schemas.microsoft.com/office/drawing/2014/main" id="{C2202334-AFA7-1C44-96FB-F256A9BC1283}"/>
              </a:ext>
            </a:extLst>
          </p:cNvPr>
          <p:cNvSpPr>
            <a:spLocks noGrp="1"/>
          </p:cNvSpPr>
          <p:nvPr>
            <p:ph type="dt" sz="half" idx="10"/>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8370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88952" cy="164592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28600"/>
            <a:ext cx="10571998"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a:extLst>
              <a:ext uri="{FF2B5EF4-FFF2-40B4-BE49-F238E27FC236}">
                <a16:creationId xmlns:a16="http://schemas.microsoft.com/office/drawing/2014/main" id="{DC5C2A17-A583-2240-B74B-BFF5F75C42A4}"/>
              </a:ext>
            </a:extLst>
          </p:cNvPr>
          <p:cNvSpPr>
            <a:spLocks noGrp="1"/>
          </p:cNvSpPr>
          <p:nvPr>
            <p:ph type="ftr" sz="quarter" idx="10"/>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12" name="Slide Number Placeholder 5">
            <a:extLst>
              <a:ext uri="{FF2B5EF4-FFF2-40B4-BE49-F238E27FC236}">
                <a16:creationId xmlns:a16="http://schemas.microsoft.com/office/drawing/2014/main" id="{11A02CC6-F295-9E4D-A8E7-22AE0B743A8D}"/>
              </a:ext>
            </a:extLst>
          </p:cNvPr>
          <p:cNvSpPr>
            <a:spLocks noGrp="1"/>
          </p:cNvSpPr>
          <p:nvPr>
            <p:ph type="sldNum" sz="quarter" idx="11"/>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3" name="Date Placeholder 3">
            <a:extLst>
              <a:ext uri="{FF2B5EF4-FFF2-40B4-BE49-F238E27FC236}">
                <a16:creationId xmlns:a16="http://schemas.microsoft.com/office/drawing/2014/main" id="{7DD55465-C599-AE43-9CA9-B4EE5CCA996F}"/>
              </a:ext>
            </a:extLst>
          </p:cNvPr>
          <p:cNvSpPr>
            <a:spLocks noGrp="1"/>
          </p:cNvSpPr>
          <p:nvPr>
            <p:ph type="dt" sz="half" idx="12"/>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803335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88952" cy="164592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28600"/>
            <a:ext cx="10571998" cy="970450"/>
          </a:xfrm>
        </p:spPr>
        <p:txBody>
          <a:bodyPr/>
          <a:lstStyle/>
          <a:p>
            <a:r>
              <a:rPr lang="en-US"/>
              <a:t>Click to edit Master title style</a:t>
            </a:r>
            <a:endParaRPr lang="en-US" dirty="0"/>
          </a:p>
        </p:txBody>
      </p:sp>
      <p:sp>
        <p:nvSpPr>
          <p:cNvPr id="7" name="Footer Placeholder 4">
            <a:extLst>
              <a:ext uri="{FF2B5EF4-FFF2-40B4-BE49-F238E27FC236}">
                <a16:creationId xmlns:a16="http://schemas.microsoft.com/office/drawing/2014/main" id="{7191ACB1-2DFF-704B-A032-7EA1686AEAF3}"/>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8" name="Slide Number Placeholder 5">
            <a:extLst>
              <a:ext uri="{FF2B5EF4-FFF2-40B4-BE49-F238E27FC236}">
                <a16:creationId xmlns:a16="http://schemas.microsoft.com/office/drawing/2014/main" id="{8DB16E77-789D-3841-A289-B86A6FE8EA6B}"/>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9" name="Date Placeholder 3">
            <a:extLst>
              <a:ext uri="{FF2B5EF4-FFF2-40B4-BE49-F238E27FC236}">
                <a16:creationId xmlns:a16="http://schemas.microsoft.com/office/drawing/2014/main" id="{DABD7BA2-2447-5A48-8556-B87B995BE3C9}"/>
              </a:ext>
            </a:extLst>
          </p:cNvPr>
          <p:cNvSpPr>
            <a:spLocks noGrp="1"/>
          </p:cNvSpPr>
          <p:nvPr>
            <p:ph type="dt" sz="half" idx="2"/>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695960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73E8325-57EA-0E49-A47E-C6D1926A7C5D}"/>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6" name="Slide Number Placeholder 5">
            <a:extLst>
              <a:ext uri="{FF2B5EF4-FFF2-40B4-BE49-F238E27FC236}">
                <a16:creationId xmlns:a16="http://schemas.microsoft.com/office/drawing/2014/main" id="{0C4FBA3B-7618-1347-9195-2F7B1E1D2DEB}"/>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7" name="Date Placeholder 3">
            <a:extLst>
              <a:ext uri="{FF2B5EF4-FFF2-40B4-BE49-F238E27FC236}">
                <a16:creationId xmlns:a16="http://schemas.microsoft.com/office/drawing/2014/main" id="{0CE4948C-6F29-9B40-AE24-4C993CCBD6E7}"/>
              </a:ext>
            </a:extLst>
          </p:cNvPr>
          <p:cNvSpPr>
            <a:spLocks noGrp="1"/>
          </p:cNvSpPr>
          <p:nvPr>
            <p:ph type="dt" sz="half" idx="2"/>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331246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Footer Placeholder 4">
            <a:extLst>
              <a:ext uri="{FF2B5EF4-FFF2-40B4-BE49-F238E27FC236}">
                <a16:creationId xmlns:a16="http://schemas.microsoft.com/office/drawing/2014/main" id="{CC1D64A7-32C0-CC44-B9C2-96C81E33EE86}"/>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10" name="Slide Number Placeholder 5">
            <a:extLst>
              <a:ext uri="{FF2B5EF4-FFF2-40B4-BE49-F238E27FC236}">
                <a16:creationId xmlns:a16="http://schemas.microsoft.com/office/drawing/2014/main" id="{7E68BA6A-6973-B14A-8C9C-CFC41D80D229}"/>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1" name="Date Placeholder 3">
            <a:extLst>
              <a:ext uri="{FF2B5EF4-FFF2-40B4-BE49-F238E27FC236}">
                <a16:creationId xmlns:a16="http://schemas.microsoft.com/office/drawing/2014/main" id="{B32461EB-801A-B146-85C7-77D4C5BAD3D5}"/>
              </a:ext>
            </a:extLst>
          </p:cNvPr>
          <p:cNvSpPr>
            <a:spLocks noGrp="1"/>
          </p:cNvSpPr>
          <p:nvPr>
            <p:ph type="dt" sz="half" idx="10"/>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2823550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5861049"/>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Footer Placeholder 4">
            <a:extLst>
              <a:ext uri="{FF2B5EF4-FFF2-40B4-BE49-F238E27FC236}">
                <a16:creationId xmlns:a16="http://schemas.microsoft.com/office/drawing/2014/main" id="{57BDFC86-77BE-5347-BEAB-A57E2CB69606}"/>
              </a:ext>
            </a:extLst>
          </p:cNvPr>
          <p:cNvSpPr>
            <a:spLocks noGrp="1"/>
          </p:cNvSpPr>
          <p:nvPr>
            <p:ph type="ftr" sz="quarter" idx="3"/>
          </p:nvPr>
        </p:nvSpPr>
        <p:spPr>
          <a:xfrm>
            <a:off x="131521" y="6492240"/>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a:t>Neotoma Paleoecology Database</a:t>
            </a:r>
            <a:endParaRPr lang="en-US" dirty="0"/>
          </a:p>
        </p:txBody>
      </p:sp>
      <p:sp>
        <p:nvSpPr>
          <p:cNvPr id="10" name="Slide Number Placeholder 5">
            <a:extLst>
              <a:ext uri="{FF2B5EF4-FFF2-40B4-BE49-F238E27FC236}">
                <a16:creationId xmlns:a16="http://schemas.microsoft.com/office/drawing/2014/main" id="{53D46FE6-9486-3047-AAB1-9F3614767D59}"/>
              </a:ext>
            </a:extLst>
          </p:cNvPr>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
        <p:nvSpPr>
          <p:cNvPr id="11" name="Date Placeholder 3">
            <a:extLst>
              <a:ext uri="{FF2B5EF4-FFF2-40B4-BE49-F238E27FC236}">
                <a16:creationId xmlns:a16="http://schemas.microsoft.com/office/drawing/2014/main" id="{6A602F7D-DEE8-4942-9FB9-33CB8D8DEB97}"/>
              </a:ext>
            </a:extLst>
          </p:cNvPr>
          <p:cNvSpPr>
            <a:spLocks noGrp="1"/>
          </p:cNvSpPr>
          <p:nvPr>
            <p:ph type="dt" sz="half" idx="14"/>
          </p:nvPr>
        </p:nvSpPr>
        <p:spPr>
          <a:xfrm>
            <a:off x="4255683" y="6217920"/>
            <a:ext cx="5435600" cy="365125"/>
          </a:xfrm>
          <a:prstGeom prst="rect">
            <a:avLst/>
          </a:prstGeom>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3165338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0998325" y="6311437"/>
            <a:ext cx="1062155" cy="365125"/>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pic>
        <p:nvPicPr>
          <p:cNvPr id="7" name="Picture 6" descr="home">
            <a:extLst>
              <a:ext uri="{FF2B5EF4-FFF2-40B4-BE49-F238E27FC236}">
                <a16:creationId xmlns:a16="http://schemas.microsoft.com/office/drawing/2014/main" id="{F5A71C0E-0348-8D42-A698-FF64B3F87653}"/>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801159" y="6026058"/>
            <a:ext cx="1147483" cy="604755"/>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3">
            <a:extLst>
              <a:ext uri="{FF2B5EF4-FFF2-40B4-BE49-F238E27FC236}">
                <a16:creationId xmlns:a16="http://schemas.microsoft.com/office/drawing/2014/main" id="{A3FDA8F7-7FA4-8246-87D8-291E0A3AC372}"/>
              </a:ext>
            </a:extLst>
          </p:cNvPr>
          <p:cNvSpPr>
            <a:spLocks noGrp="1"/>
          </p:cNvSpPr>
          <p:nvPr>
            <p:ph type="dt" sz="half" idx="2"/>
          </p:nvPr>
        </p:nvSpPr>
        <p:spPr>
          <a:xfrm>
            <a:off x="4255683" y="6215891"/>
            <a:ext cx="5435600" cy="365125"/>
          </a:xfrm>
          <a:prstGeom prst="rect">
            <a:avLst/>
          </a:prstGeom>
        </p:spPr>
        <p:txBody>
          <a:bodyPr/>
          <a:lstStyle>
            <a:lvl1pPr algn="ctr">
              <a:defRPr/>
            </a:lvl1pPr>
          </a:lstStyle>
          <a:p>
            <a:r>
              <a:rPr lang="en-US"/>
              <a:t>Introductory Workshop – INQUA – 6 July 2019 www.neotomadb.org</a:t>
            </a:r>
            <a:endParaRPr lang="en-US" dirty="0"/>
          </a:p>
        </p:txBody>
      </p:sp>
      <p:sp>
        <p:nvSpPr>
          <p:cNvPr id="10" name="Footer Placeholder 4">
            <a:extLst>
              <a:ext uri="{FF2B5EF4-FFF2-40B4-BE49-F238E27FC236}">
                <a16:creationId xmlns:a16="http://schemas.microsoft.com/office/drawing/2014/main" id="{04020270-2F8F-054B-AAAB-8E947B38BF51}"/>
              </a:ext>
            </a:extLst>
          </p:cNvPr>
          <p:cNvSpPr>
            <a:spLocks noGrp="1"/>
          </p:cNvSpPr>
          <p:nvPr>
            <p:ph type="ftr" sz="quarter" idx="3"/>
          </p:nvPr>
        </p:nvSpPr>
        <p:spPr>
          <a:xfrm>
            <a:off x="131521" y="6493326"/>
            <a:ext cx="2243380" cy="365125"/>
          </a:xfrm>
          <a:prstGeom prst="rect">
            <a:avLst/>
          </a:prstGeom>
        </p:spPr>
        <p:txBody>
          <a:bodyPr vert="horz" lIns="91440" tIns="45720" rIns="91440" bIns="45720" rtlCol="0" anchor="b"/>
          <a:lstStyle>
            <a:lvl1pPr algn="ctr">
              <a:defRPr sz="1400" b="0">
                <a:solidFill>
                  <a:schemeClr val="tx1"/>
                </a:solidFill>
              </a:defRPr>
            </a:lvl1pPr>
          </a:lstStyle>
          <a:p>
            <a:r>
              <a:rPr lang="en-US" dirty="0"/>
              <a:t>Neotoma Paleoecology Database</a:t>
            </a:r>
          </a:p>
        </p:txBody>
      </p:sp>
    </p:spTree>
    <p:extLst>
      <p:ext uri="{BB962C8B-B14F-4D97-AF65-F5344CB8AC3E}">
        <p14:creationId xmlns:p14="http://schemas.microsoft.com/office/powerpoint/2010/main" val="2362130604"/>
      </p:ext>
    </p:extLst>
  </p:cSld>
  <p:clrMap bg1="dk1" tx1="lt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Lst>
  <p:hf hdr="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29.jpeg"/><Relationship Id="rId26" Type="http://schemas.openxmlformats.org/officeDocument/2006/relationships/image" Target="../media/image37.gif"/><Relationship Id="rId3" Type="http://schemas.openxmlformats.org/officeDocument/2006/relationships/image" Target="../media/image2.png"/><Relationship Id="rId21" Type="http://schemas.openxmlformats.org/officeDocument/2006/relationships/image" Target="../media/image32.png"/><Relationship Id="rId7" Type="http://schemas.openxmlformats.org/officeDocument/2006/relationships/image" Target="../media/image19.png"/><Relationship Id="rId12" Type="http://schemas.openxmlformats.org/officeDocument/2006/relationships/image" Target="../media/image24.jpe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31.jp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5.jpeg"/><Relationship Id="rId5" Type="http://schemas.openxmlformats.org/officeDocument/2006/relationships/image" Target="../media/image10.png"/><Relationship Id="rId15" Type="http://schemas.openxmlformats.org/officeDocument/2006/relationships/image" Target="../media/image26.png"/><Relationship Id="rId23" Type="http://schemas.openxmlformats.org/officeDocument/2006/relationships/image" Target="../media/image34.jpeg"/><Relationship Id="rId10" Type="http://schemas.openxmlformats.org/officeDocument/2006/relationships/image" Target="../media/image22.png"/><Relationship Id="rId19" Type="http://schemas.openxmlformats.org/officeDocument/2006/relationships/image" Target="../media/image30.png"/><Relationship Id="rId4" Type="http://schemas.openxmlformats.org/officeDocument/2006/relationships/image" Target="../media/image17.jpeg"/><Relationship Id="rId9" Type="http://schemas.openxmlformats.org/officeDocument/2006/relationships/image" Target="../media/image21.jpg"/><Relationship Id="rId14" Type="http://schemas.openxmlformats.org/officeDocument/2006/relationships/image" Target="../media/image9.pn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hyperlink" Target="http://earthlifeconsortium.org/docs/api-docs.html" TargetMode="External"/><Relationship Id="rId3" Type="http://schemas.openxmlformats.org/officeDocument/2006/relationships/image" Target="../media/image10.png"/><Relationship Id="rId7" Type="http://schemas.openxmlformats.org/officeDocument/2006/relationships/image" Target="../media/image40.jp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4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data-dev.neotomadb.org/1001"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apps.neotomadb.org/explorer/" TargetMode="External"/><Relationship Id="rId7" Type="http://schemas.openxmlformats.org/officeDocument/2006/relationships/hyperlink" Target="http://www.tiliait.com/download/" TargetMode="External"/><Relationship Id="rId2" Type="http://schemas.openxmlformats.org/officeDocument/2006/relationships/hyperlink" Target="http://api.neotomadb.org/doc/" TargetMode="External"/><Relationship Id="rId1" Type="http://schemas.openxmlformats.org/officeDocument/2006/relationships/slideLayout" Target="../slideLayouts/slideLayout6.xml"/><Relationship Id="rId6" Type="http://schemas.openxmlformats.org/officeDocument/2006/relationships/hyperlink" Target="http://earthlifeconsortium.org/docs/api-docs.html" TargetMode="External"/><Relationship Id="rId5" Type="http://schemas.openxmlformats.org/officeDocument/2006/relationships/hyperlink" Target="https://flyovercountry.io/" TargetMode="External"/><Relationship Id="rId4" Type="http://schemas.openxmlformats.org/officeDocument/2006/relationships/hyperlink" Target="http://serc.carleton.edu/neotoma/activities.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tilia-manual.readthedocs.org/" TargetMode="External"/><Relationship Id="rId2" Type="http://schemas.openxmlformats.org/officeDocument/2006/relationships/hyperlink" Target="http://www.tiliait.com/download/" TargetMode="External"/><Relationship Id="rId1" Type="http://schemas.openxmlformats.org/officeDocument/2006/relationships/slideLayout" Target="../slideLayouts/slideLayout6.xml"/><Relationship Id="rId5" Type="http://schemas.openxmlformats.org/officeDocument/2006/relationships/image" Target="../media/image66.jpeg"/><Relationship Id="rId4" Type="http://schemas.openxmlformats.org/officeDocument/2006/relationships/hyperlink" Target="https://www.tiliait.com/help/"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hyperlink" Target="http://serc.carleton.edu/neotoma/activities.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api.neotomadb.org/doc/"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otomaDB/neotoma" TargetMode="External"/><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open.neotomadb.org/Workshops/SVP2016/R/Workshop_SVP2016_v0.1.html" TargetMode="External"/><Relationship Id="rId2" Type="http://schemas.openxmlformats.org/officeDocument/2006/relationships/hyperlink" Target="https://github.com/NeotomaDB/Workshop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4009" y="439180"/>
            <a:ext cx="9423991" cy="2170545"/>
          </a:xfrm>
        </p:spPr>
        <p:txBody>
          <a:bodyPr>
            <a:noAutofit/>
          </a:bodyPr>
          <a:lstStyle/>
          <a:p>
            <a:r>
              <a:rPr lang="en-US" sz="4200" dirty="0"/>
              <a:t>Neotoma Paleoecology Database: Facilitating transparent data curation in the </a:t>
            </a:r>
            <a:r>
              <a:rPr lang="en-US" sz="4200" dirty="0" err="1"/>
              <a:t>paleosciences</a:t>
            </a:r>
            <a:r>
              <a:rPr lang="en-US" sz="4200" dirty="0"/>
              <a:t> </a:t>
            </a:r>
          </a:p>
        </p:txBody>
      </p:sp>
      <p:sp>
        <p:nvSpPr>
          <p:cNvPr id="3" name="Subtitle 2"/>
          <p:cNvSpPr>
            <a:spLocks noGrp="1"/>
          </p:cNvSpPr>
          <p:nvPr>
            <p:ph type="subTitle" idx="1"/>
          </p:nvPr>
        </p:nvSpPr>
        <p:spPr>
          <a:xfrm>
            <a:off x="1467781" y="2881974"/>
            <a:ext cx="9144000" cy="1206500"/>
          </a:xfrm>
        </p:spPr>
        <p:txBody>
          <a:bodyPr/>
          <a:lstStyle/>
          <a:p>
            <a:r>
              <a:rPr lang="en-US" dirty="0"/>
              <a:t>Jessica Blois</a:t>
            </a:r>
          </a:p>
          <a:p>
            <a:r>
              <a:rPr lang="en-US" dirty="0" err="1"/>
              <a:t>jblois@ucmerced.edu</a:t>
            </a:r>
            <a:endParaRPr lang="en-US" dirty="0"/>
          </a:p>
        </p:txBody>
      </p:sp>
      <p:pic>
        <p:nvPicPr>
          <p:cNvPr id="4" name="Picture 3"/>
          <p:cNvPicPr>
            <a:picLocks noChangeAspect="1"/>
          </p:cNvPicPr>
          <p:nvPr/>
        </p:nvPicPr>
        <p:blipFill>
          <a:blip r:embed="rId2">
            <a:alphaModFix/>
          </a:blip>
          <a:stretch>
            <a:fillRect/>
          </a:stretch>
        </p:blipFill>
        <p:spPr>
          <a:xfrm>
            <a:off x="10828408" y="3503429"/>
            <a:ext cx="1295400" cy="1311197"/>
          </a:xfrm>
          <a:prstGeom prst="rect">
            <a:avLst/>
          </a:prstGeom>
          <a:solidFill>
            <a:schemeClr val="bg1"/>
          </a:solidFill>
        </p:spPr>
      </p:pic>
      <p:pic>
        <p:nvPicPr>
          <p:cNvPr id="5" name="Picture 4"/>
          <p:cNvPicPr>
            <a:picLocks noChangeAspect="1"/>
          </p:cNvPicPr>
          <p:nvPr/>
        </p:nvPicPr>
        <p:blipFill>
          <a:blip r:embed="rId3">
            <a:duotone>
              <a:schemeClr val="accent6">
                <a:shade val="45000"/>
                <a:satMod val="135000"/>
              </a:schemeClr>
              <a:prstClr val="white"/>
            </a:duotone>
          </a:blip>
          <a:stretch>
            <a:fillRect/>
          </a:stretch>
        </p:blipFill>
        <p:spPr>
          <a:xfrm>
            <a:off x="1448764" y="3925235"/>
            <a:ext cx="926137" cy="724803"/>
          </a:xfrm>
          <a:prstGeom prst="rect">
            <a:avLst/>
          </a:prstGeom>
          <a:noFill/>
        </p:spPr>
      </p:pic>
      <p:sp>
        <p:nvSpPr>
          <p:cNvPr id="6" name="TextBox 5"/>
          <p:cNvSpPr txBox="1"/>
          <p:nvPr/>
        </p:nvSpPr>
        <p:spPr>
          <a:xfrm>
            <a:off x="8594661" y="3852635"/>
            <a:ext cx="1800493" cy="508088"/>
          </a:xfrm>
          <a:prstGeom prst="rect">
            <a:avLst/>
          </a:prstGeom>
          <a:noFill/>
        </p:spPr>
        <p:txBody>
          <a:bodyPr wrap="none" rtlCol="0">
            <a:spAutoFit/>
          </a:bodyPr>
          <a:lstStyle/>
          <a:p>
            <a:r>
              <a:rPr lang="en-US" sz="1351" dirty="0"/>
              <a:t>NSF-</a:t>
            </a:r>
            <a:r>
              <a:rPr lang="en-US" sz="1351" dirty="0" err="1"/>
              <a:t>Geoinformatics</a:t>
            </a:r>
            <a:r>
              <a:rPr lang="en-US" sz="1351" dirty="0"/>
              <a:t>,</a:t>
            </a:r>
          </a:p>
          <a:p>
            <a:r>
              <a:rPr lang="en-US" sz="1351" dirty="0"/>
              <a:t>NSF-</a:t>
            </a:r>
            <a:r>
              <a:rPr lang="en-US" sz="1351" dirty="0" err="1"/>
              <a:t>EarthCube</a:t>
            </a:r>
            <a:endParaRPr lang="en-US" sz="1351" dirty="0"/>
          </a:p>
        </p:txBody>
      </p:sp>
      <p:sp>
        <p:nvSpPr>
          <p:cNvPr id="7" name="TextBox 6"/>
          <p:cNvSpPr txBox="1"/>
          <p:nvPr/>
        </p:nvSpPr>
        <p:spPr>
          <a:xfrm>
            <a:off x="2351486" y="4088474"/>
            <a:ext cx="1245854" cy="508088"/>
          </a:xfrm>
          <a:prstGeom prst="rect">
            <a:avLst/>
          </a:prstGeom>
          <a:noFill/>
        </p:spPr>
        <p:txBody>
          <a:bodyPr wrap="none" rtlCol="0">
            <a:spAutoFit/>
          </a:bodyPr>
          <a:lstStyle/>
          <a:p>
            <a:r>
              <a:rPr lang="en-US" sz="1351" dirty="0"/>
              <a:t>@</a:t>
            </a:r>
            <a:r>
              <a:rPr lang="en-US" sz="1351" dirty="0" err="1"/>
              <a:t>neotomadb</a:t>
            </a:r>
            <a:endParaRPr lang="en-US" sz="1351" dirty="0"/>
          </a:p>
          <a:p>
            <a:r>
              <a:rPr lang="en-US" sz="1351" dirty="0"/>
              <a:t>@</a:t>
            </a:r>
            <a:r>
              <a:rPr lang="en-US" sz="1351" dirty="0" err="1"/>
              <a:t>jessicablois</a:t>
            </a:r>
            <a:endParaRPr lang="en-US" sz="1351" dirty="0"/>
          </a:p>
        </p:txBody>
      </p:sp>
      <p:sp>
        <p:nvSpPr>
          <p:cNvPr id="9" name="Slide Number Placeholder 8">
            <a:extLst>
              <a:ext uri="{FF2B5EF4-FFF2-40B4-BE49-F238E27FC236}">
                <a16:creationId xmlns:a16="http://schemas.microsoft.com/office/drawing/2014/main" id="{BD2467DA-9C72-C44D-9903-9756B2C0D7FA}"/>
              </a:ext>
            </a:extLst>
          </p:cNvPr>
          <p:cNvSpPr>
            <a:spLocks noGrp="1"/>
          </p:cNvSpPr>
          <p:nvPr>
            <p:ph type="sldNum" sz="quarter" idx="4"/>
          </p:nvPr>
        </p:nvSpPr>
        <p:spPr>
          <a:xfrm>
            <a:off x="10945031" y="6323674"/>
            <a:ext cx="1062155" cy="366188"/>
          </a:xfrm>
        </p:spPr>
        <p:txBody>
          <a:bodyPr/>
          <a:lstStyle/>
          <a:p>
            <a:fld id="{6D22F896-40B5-4ADD-8801-0D06FADFA095}" type="slidenum">
              <a:rPr lang="en-US" smtClean="0"/>
              <a:t>1</a:t>
            </a:fld>
            <a:endParaRPr lang="en-US" dirty="0"/>
          </a:p>
        </p:txBody>
      </p:sp>
      <p:sp>
        <p:nvSpPr>
          <p:cNvPr id="10" name="Footer Placeholder 9">
            <a:extLst>
              <a:ext uri="{FF2B5EF4-FFF2-40B4-BE49-F238E27FC236}">
                <a16:creationId xmlns:a16="http://schemas.microsoft.com/office/drawing/2014/main" id="{E4A8F977-ED4D-8F4C-A5FB-549A93911D81}"/>
              </a:ext>
            </a:extLst>
          </p:cNvPr>
          <p:cNvSpPr>
            <a:spLocks noGrp="1"/>
          </p:cNvSpPr>
          <p:nvPr>
            <p:ph type="ftr" sz="quarter" idx="3"/>
          </p:nvPr>
        </p:nvSpPr>
        <p:spPr/>
        <p:txBody>
          <a:bodyPr/>
          <a:lstStyle/>
          <a:p>
            <a:r>
              <a:rPr lang="en-US"/>
              <a:t>Neotoma Paleoecology Database</a:t>
            </a:r>
            <a:endParaRPr lang="en-US" dirty="0"/>
          </a:p>
        </p:txBody>
      </p:sp>
      <p:sp>
        <p:nvSpPr>
          <p:cNvPr id="11" name="Date Placeholder 10">
            <a:extLst>
              <a:ext uri="{FF2B5EF4-FFF2-40B4-BE49-F238E27FC236}">
                <a16:creationId xmlns:a16="http://schemas.microsoft.com/office/drawing/2014/main" id="{686835BB-F825-2A4D-AC81-F87F6B651404}"/>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942694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Types &amp; Data Volume</a:t>
            </a:r>
          </a:p>
        </p:txBody>
      </p:sp>
      <p:sp>
        <p:nvSpPr>
          <p:cNvPr id="9" name="Footer Placeholder 8">
            <a:extLst>
              <a:ext uri="{FF2B5EF4-FFF2-40B4-BE49-F238E27FC236}">
                <a16:creationId xmlns:a16="http://schemas.microsoft.com/office/drawing/2014/main" id="{05F12F94-D928-3341-A742-B740BA892732}"/>
              </a:ext>
            </a:extLst>
          </p:cNvPr>
          <p:cNvSpPr>
            <a:spLocks noGrp="1"/>
          </p:cNvSpPr>
          <p:nvPr>
            <p:ph type="ftr" sz="quarter" idx="3"/>
          </p:nvPr>
        </p:nvSpPr>
        <p:spPr/>
        <p:txBody>
          <a:bodyPr/>
          <a:lstStyle/>
          <a:p>
            <a:r>
              <a:rPr lang="en-US"/>
              <a:t>Neotoma Paleoecology Database</a:t>
            </a:r>
            <a:endParaRPr lang="en-US" dirty="0"/>
          </a:p>
        </p:txBody>
      </p:sp>
      <p:sp>
        <p:nvSpPr>
          <p:cNvPr id="6" name="Slide Number Placeholder 5">
            <a:extLst>
              <a:ext uri="{FF2B5EF4-FFF2-40B4-BE49-F238E27FC236}">
                <a16:creationId xmlns:a16="http://schemas.microsoft.com/office/drawing/2014/main" id="{181B4349-04F4-6B48-8530-224C4164C634}"/>
              </a:ext>
            </a:extLst>
          </p:cNvPr>
          <p:cNvSpPr>
            <a:spLocks noGrp="1"/>
          </p:cNvSpPr>
          <p:nvPr>
            <p:ph type="sldNum" sz="quarter" idx="4"/>
          </p:nvPr>
        </p:nvSpPr>
        <p:spPr/>
        <p:txBody>
          <a:bodyPr/>
          <a:lstStyle/>
          <a:p>
            <a:pPr>
              <a:defRPr/>
            </a:pPr>
            <a:fld id="{8595EA9C-6EBD-41EB-B224-99D5076C976A}" type="slidenum">
              <a:rPr lang="en-US" smtClean="0"/>
              <a:pPr>
                <a:defRPr/>
              </a:pPr>
              <a:t>10</a:t>
            </a:fld>
            <a:endParaRPr lang="en-US" dirty="0"/>
          </a:p>
        </p:txBody>
      </p:sp>
      <p:sp>
        <p:nvSpPr>
          <p:cNvPr id="10" name="Date Placeholder 9">
            <a:extLst>
              <a:ext uri="{FF2B5EF4-FFF2-40B4-BE49-F238E27FC236}">
                <a16:creationId xmlns:a16="http://schemas.microsoft.com/office/drawing/2014/main" id="{E317C260-9DF1-1E47-80FF-43EDF31D6384}"/>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233" y="1729792"/>
            <a:ext cx="7675768" cy="4575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637994" y="1798290"/>
            <a:ext cx="1874231" cy="369332"/>
          </a:xfrm>
          <a:prstGeom prst="rect">
            <a:avLst/>
          </a:prstGeom>
          <a:noFill/>
        </p:spPr>
        <p:txBody>
          <a:bodyPr wrap="none" rtlCol="0">
            <a:spAutoFit/>
          </a:bodyPr>
          <a:lstStyle/>
          <a:p>
            <a:r>
              <a:rPr lang="en-US" sz="1800" dirty="0">
                <a:solidFill>
                  <a:schemeClr val="bg1"/>
                </a:solidFill>
              </a:rPr>
              <a:t># Occurrences</a:t>
            </a:r>
          </a:p>
        </p:txBody>
      </p:sp>
      <p:sp>
        <p:nvSpPr>
          <p:cNvPr id="5" name="TextBox 4"/>
          <p:cNvSpPr txBox="1"/>
          <p:nvPr/>
        </p:nvSpPr>
        <p:spPr>
          <a:xfrm>
            <a:off x="7676070" y="1798290"/>
            <a:ext cx="1388522" cy="369332"/>
          </a:xfrm>
          <a:prstGeom prst="rect">
            <a:avLst/>
          </a:prstGeom>
          <a:noFill/>
        </p:spPr>
        <p:txBody>
          <a:bodyPr wrap="none" rtlCol="0">
            <a:spAutoFit/>
          </a:bodyPr>
          <a:lstStyle/>
          <a:p>
            <a:r>
              <a:rPr lang="en-US" sz="1800" dirty="0">
                <a:solidFill>
                  <a:schemeClr val="bg1"/>
                </a:solidFill>
              </a:rPr>
              <a:t># Datasets</a:t>
            </a:r>
          </a:p>
        </p:txBody>
      </p:sp>
      <p:sp>
        <p:nvSpPr>
          <p:cNvPr id="4" name="TextBox 3"/>
          <p:cNvSpPr txBox="1"/>
          <p:nvPr/>
        </p:nvSpPr>
        <p:spPr>
          <a:xfrm>
            <a:off x="1691921" y="1705957"/>
            <a:ext cx="1659429" cy="461665"/>
          </a:xfrm>
          <a:prstGeom prst="rect">
            <a:avLst/>
          </a:prstGeom>
          <a:noFill/>
        </p:spPr>
        <p:txBody>
          <a:bodyPr wrap="none" rtlCol="0">
            <a:spAutoFit/>
          </a:bodyPr>
          <a:lstStyle/>
          <a:p>
            <a:r>
              <a:rPr lang="en-US" dirty="0"/>
              <a:t>2013-2017</a:t>
            </a:r>
          </a:p>
        </p:txBody>
      </p:sp>
    </p:spTree>
    <p:extLst>
      <p:ext uri="{BB962C8B-B14F-4D97-AF65-F5344CB8AC3E}">
        <p14:creationId xmlns:p14="http://schemas.microsoft.com/office/powerpoint/2010/main" val="697797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Uploads</a:t>
            </a:r>
          </a:p>
        </p:txBody>
      </p:sp>
      <p:sp>
        <p:nvSpPr>
          <p:cNvPr id="8" name="Footer Placeholder 7">
            <a:extLst>
              <a:ext uri="{FF2B5EF4-FFF2-40B4-BE49-F238E27FC236}">
                <a16:creationId xmlns:a16="http://schemas.microsoft.com/office/drawing/2014/main" id="{AD59A228-B6A8-334E-BF7F-8E77B3A37138}"/>
              </a:ext>
            </a:extLst>
          </p:cNvPr>
          <p:cNvSpPr>
            <a:spLocks noGrp="1"/>
          </p:cNvSpPr>
          <p:nvPr>
            <p:ph type="ftr" sz="quarter" idx="3"/>
          </p:nvPr>
        </p:nvSpPr>
        <p:spPr/>
        <p:txBody>
          <a:bodyPr/>
          <a:lstStyle/>
          <a:p>
            <a:r>
              <a:rPr lang="en-US"/>
              <a:t>Neotoma Paleoecology Database</a:t>
            </a:r>
            <a:endParaRPr lang="en-US" dirty="0"/>
          </a:p>
        </p:txBody>
      </p:sp>
      <p:sp>
        <p:nvSpPr>
          <p:cNvPr id="5" name="Slide Number Placeholder 4">
            <a:extLst>
              <a:ext uri="{FF2B5EF4-FFF2-40B4-BE49-F238E27FC236}">
                <a16:creationId xmlns:a16="http://schemas.microsoft.com/office/drawing/2014/main" id="{2F5CFAF9-C618-3249-BA1D-B178494E6674}"/>
              </a:ext>
            </a:extLst>
          </p:cNvPr>
          <p:cNvSpPr>
            <a:spLocks noGrp="1"/>
          </p:cNvSpPr>
          <p:nvPr>
            <p:ph type="sldNum" sz="quarter" idx="4"/>
          </p:nvPr>
        </p:nvSpPr>
        <p:spPr/>
        <p:txBody>
          <a:bodyPr/>
          <a:lstStyle/>
          <a:p>
            <a:pPr>
              <a:defRPr/>
            </a:pPr>
            <a:fld id="{8595EA9C-6EBD-41EB-B224-99D5076C976A}" type="slidenum">
              <a:rPr lang="en-US" smtClean="0"/>
              <a:pPr>
                <a:defRPr/>
              </a:pPr>
              <a:t>11</a:t>
            </a:fld>
            <a:endParaRPr lang="en-US" dirty="0"/>
          </a:p>
        </p:txBody>
      </p:sp>
      <p:sp>
        <p:nvSpPr>
          <p:cNvPr id="9" name="Date Placeholder 8">
            <a:extLst>
              <a:ext uri="{FF2B5EF4-FFF2-40B4-BE49-F238E27FC236}">
                <a16:creationId xmlns:a16="http://schemas.microsoft.com/office/drawing/2014/main" id="{83845D16-95EB-F64B-949E-D572933807E7}"/>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98"/>
          <a:stretch/>
        </p:blipFill>
        <p:spPr>
          <a:xfrm>
            <a:off x="3198319" y="1540565"/>
            <a:ext cx="5435600" cy="4622893"/>
          </a:xfrm>
          <a:prstGeom prst="rect">
            <a:avLst/>
          </a:prstGeom>
        </p:spPr>
      </p:pic>
      <p:sp>
        <p:nvSpPr>
          <p:cNvPr id="4" name="TextBox 3"/>
          <p:cNvSpPr txBox="1"/>
          <p:nvPr/>
        </p:nvSpPr>
        <p:spPr>
          <a:xfrm>
            <a:off x="9680335" y="4740858"/>
            <a:ext cx="1257075" cy="307777"/>
          </a:xfrm>
          <a:prstGeom prst="rect">
            <a:avLst/>
          </a:prstGeom>
          <a:noFill/>
        </p:spPr>
        <p:txBody>
          <a:bodyPr wrap="none" rtlCol="0">
            <a:spAutoFit/>
          </a:bodyPr>
          <a:lstStyle/>
          <a:p>
            <a:r>
              <a:rPr lang="en-US" sz="1400" dirty="0"/>
              <a:t>July 24, 2019</a:t>
            </a:r>
          </a:p>
        </p:txBody>
      </p:sp>
      <p:sp>
        <p:nvSpPr>
          <p:cNvPr id="10" name="TextBox 9">
            <a:extLst>
              <a:ext uri="{FF2B5EF4-FFF2-40B4-BE49-F238E27FC236}">
                <a16:creationId xmlns:a16="http://schemas.microsoft.com/office/drawing/2014/main" id="{22DA1D9E-27DC-4744-B5A8-7CACA7F47D5F}"/>
              </a:ext>
            </a:extLst>
          </p:cNvPr>
          <p:cNvSpPr txBox="1"/>
          <p:nvPr/>
        </p:nvSpPr>
        <p:spPr>
          <a:xfrm>
            <a:off x="1691921" y="1705957"/>
            <a:ext cx="1399742" cy="369332"/>
          </a:xfrm>
          <a:prstGeom prst="rect">
            <a:avLst/>
          </a:prstGeom>
          <a:noFill/>
        </p:spPr>
        <p:txBody>
          <a:bodyPr wrap="none" rtlCol="0">
            <a:spAutoFit/>
          </a:bodyPr>
          <a:lstStyle/>
          <a:p>
            <a:r>
              <a:rPr lang="en-US" dirty="0"/>
              <a:t>3/17 – 4/18</a:t>
            </a:r>
          </a:p>
        </p:txBody>
      </p:sp>
      <p:pic>
        <p:nvPicPr>
          <p:cNvPr id="7" name="Picture 6" descr="A screenshot of a cell phone&#10;&#10;Description automatically generated">
            <a:extLst>
              <a:ext uri="{FF2B5EF4-FFF2-40B4-BE49-F238E27FC236}">
                <a16:creationId xmlns:a16="http://schemas.microsoft.com/office/drawing/2014/main" id="{BE753497-B677-7940-836A-680884525CED}"/>
              </a:ext>
            </a:extLst>
          </p:cNvPr>
          <p:cNvPicPr>
            <a:picLocks noChangeAspect="1"/>
          </p:cNvPicPr>
          <p:nvPr/>
        </p:nvPicPr>
        <p:blipFill>
          <a:blip r:embed="rId3"/>
          <a:stretch>
            <a:fillRect/>
          </a:stretch>
        </p:blipFill>
        <p:spPr>
          <a:xfrm>
            <a:off x="8740575" y="1617771"/>
            <a:ext cx="2303491" cy="2908788"/>
          </a:xfrm>
          <a:prstGeom prst="rect">
            <a:avLst/>
          </a:prstGeom>
        </p:spPr>
      </p:pic>
    </p:spTree>
    <p:extLst>
      <p:ext uri="{BB962C8B-B14F-4D97-AF65-F5344CB8AC3E}">
        <p14:creationId xmlns:p14="http://schemas.microsoft.com/office/powerpoint/2010/main" val="1350078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ts val="3500"/>
              </a:lnSpc>
            </a:pPr>
            <a:r>
              <a:rPr lang="en-US" dirty="0"/>
              <a:t>Next Level: Growing, Sustaining, and Connecting a Network of Networks</a:t>
            </a:r>
          </a:p>
        </p:txBody>
      </p:sp>
      <p:sp>
        <p:nvSpPr>
          <p:cNvPr id="13" name="Footer Placeholder 12">
            <a:extLst>
              <a:ext uri="{FF2B5EF4-FFF2-40B4-BE49-F238E27FC236}">
                <a16:creationId xmlns:a16="http://schemas.microsoft.com/office/drawing/2014/main" id="{5F76D3DA-44AF-0245-BEB1-10F7C0001040}"/>
              </a:ext>
            </a:extLst>
          </p:cNvPr>
          <p:cNvSpPr>
            <a:spLocks noGrp="1"/>
          </p:cNvSpPr>
          <p:nvPr>
            <p:ph type="ftr" sz="quarter" idx="3"/>
          </p:nvPr>
        </p:nvSpPr>
        <p:spPr/>
        <p:txBody>
          <a:bodyPr/>
          <a:lstStyle/>
          <a:p>
            <a:r>
              <a:rPr lang="en-US"/>
              <a:t>Neotoma Paleoecology Database</a:t>
            </a:r>
            <a:endParaRPr lang="en-US" dirty="0"/>
          </a:p>
        </p:txBody>
      </p:sp>
      <p:sp>
        <p:nvSpPr>
          <p:cNvPr id="11" name="Slide Number Placeholder 10">
            <a:extLst>
              <a:ext uri="{FF2B5EF4-FFF2-40B4-BE49-F238E27FC236}">
                <a16:creationId xmlns:a16="http://schemas.microsoft.com/office/drawing/2014/main" id="{49C069AD-7841-A24F-8AC1-798E4F277C19}"/>
              </a:ext>
            </a:extLst>
          </p:cNvPr>
          <p:cNvSpPr>
            <a:spLocks noGrp="1"/>
          </p:cNvSpPr>
          <p:nvPr>
            <p:ph type="sldNum" sz="quarter" idx="4"/>
          </p:nvPr>
        </p:nvSpPr>
        <p:spPr/>
        <p:txBody>
          <a:bodyPr/>
          <a:lstStyle/>
          <a:p>
            <a:pPr>
              <a:defRPr/>
            </a:pPr>
            <a:fld id="{8595EA9C-6EBD-41EB-B224-99D5076C976A}" type="slidenum">
              <a:rPr lang="en-US" smtClean="0"/>
              <a:pPr>
                <a:defRPr/>
              </a:pPr>
              <a:t>12</a:t>
            </a:fld>
            <a:endParaRPr lang="en-US" dirty="0"/>
          </a:p>
        </p:txBody>
      </p:sp>
      <p:sp>
        <p:nvSpPr>
          <p:cNvPr id="23" name="Date Placeholder 22">
            <a:extLst>
              <a:ext uri="{FF2B5EF4-FFF2-40B4-BE49-F238E27FC236}">
                <a16:creationId xmlns:a16="http://schemas.microsoft.com/office/drawing/2014/main" id="{C315AC31-3A3E-0642-955C-6C92BBDAEC66}"/>
              </a:ext>
            </a:extLst>
          </p:cNvPr>
          <p:cNvSpPr>
            <a:spLocks noGrp="1"/>
          </p:cNvSpPr>
          <p:nvPr>
            <p:ph type="dt" sz="half" idx="2"/>
          </p:nvPr>
        </p:nvSpPr>
        <p:spPr/>
        <p:txBody>
          <a:bodyPr/>
          <a:lstStyle/>
          <a:p>
            <a:r>
              <a:rPr lang="en-US"/>
              <a:t>Introductory Workshop – INQUA – 6 July 2019 www.neotomadb.org</a:t>
            </a:r>
            <a:endParaRPr lang="en-US" dirty="0"/>
          </a:p>
        </p:txBody>
      </p:sp>
      <p:grpSp>
        <p:nvGrpSpPr>
          <p:cNvPr id="12" name="Group 11">
            <a:extLst>
              <a:ext uri="{FF2B5EF4-FFF2-40B4-BE49-F238E27FC236}">
                <a16:creationId xmlns:a16="http://schemas.microsoft.com/office/drawing/2014/main" id="{744992AE-9ABD-2A4B-A41E-05A4E7F79341}"/>
              </a:ext>
            </a:extLst>
          </p:cNvPr>
          <p:cNvGrpSpPr>
            <a:grpSpLocks noChangeAspect="1"/>
          </p:cNvGrpSpPr>
          <p:nvPr/>
        </p:nvGrpSpPr>
        <p:grpSpPr>
          <a:xfrm>
            <a:off x="1695279" y="1628514"/>
            <a:ext cx="6868718" cy="4450558"/>
            <a:chOff x="1509711" y="914399"/>
            <a:chExt cx="9158290" cy="5934077"/>
          </a:xfrm>
        </p:grpSpPr>
        <p:cxnSp>
          <p:nvCxnSpPr>
            <p:cNvPr id="71" name="Straight Connector 70"/>
            <p:cNvCxnSpPr/>
            <p:nvPr/>
          </p:nvCxnSpPr>
          <p:spPr>
            <a:xfrm>
              <a:off x="3578377" y="2134123"/>
              <a:ext cx="4757373" cy="0"/>
            </a:xfrm>
            <a:prstGeom prst="line">
              <a:avLst/>
            </a:prstGeom>
            <a:ln w="41275">
              <a:solidFill>
                <a:schemeClr val="tx1">
                  <a:lumMod val="75000"/>
                  <a:lumOff val="2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3133681" y="2732619"/>
              <a:ext cx="0" cy="2831760"/>
            </a:xfrm>
            <a:prstGeom prst="line">
              <a:avLst/>
            </a:prstGeom>
            <a:ln w="41275">
              <a:solidFill>
                <a:schemeClr val="tx1">
                  <a:lumMod val="75000"/>
                  <a:lumOff val="2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5344188" y="5813382"/>
              <a:ext cx="1416533" cy="8343"/>
            </a:xfrm>
            <a:prstGeom prst="line">
              <a:avLst/>
            </a:prstGeom>
            <a:ln w="41275">
              <a:solidFill>
                <a:schemeClr val="tx1">
                  <a:lumMod val="75000"/>
                  <a:lumOff val="2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5075550" y="4102867"/>
              <a:ext cx="6771" cy="1489772"/>
            </a:xfrm>
            <a:prstGeom prst="line">
              <a:avLst/>
            </a:prstGeom>
            <a:ln w="41275">
              <a:solidFill>
                <a:schemeClr val="tx1">
                  <a:lumMod val="75000"/>
                  <a:lumOff val="2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8580923" y="2545343"/>
              <a:ext cx="0" cy="3022980"/>
            </a:xfrm>
            <a:prstGeom prst="line">
              <a:avLst/>
            </a:prstGeom>
            <a:ln w="41275">
              <a:solidFill>
                <a:schemeClr val="tx1">
                  <a:lumMod val="75000"/>
                  <a:lumOff val="2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7144866" y="4066611"/>
              <a:ext cx="6771" cy="1489772"/>
            </a:xfrm>
            <a:prstGeom prst="line">
              <a:avLst/>
            </a:prstGeom>
            <a:ln w="41275">
              <a:solidFill>
                <a:schemeClr val="tx1">
                  <a:lumMod val="75000"/>
                  <a:lumOff val="2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endCxn id="51" idx="2"/>
            </p:cNvCxnSpPr>
            <p:nvPr/>
          </p:nvCxnSpPr>
          <p:spPr>
            <a:xfrm>
              <a:off x="3836242" y="3510846"/>
              <a:ext cx="4979868" cy="33648"/>
            </a:xfrm>
            <a:prstGeom prst="line">
              <a:avLst/>
            </a:prstGeom>
            <a:ln w="41275">
              <a:solidFill>
                <a:schemeClr val="tx1">
                  <a:lumMod val="75000"/>
                  <a:lumOff val="25000"/>
                </a:schemeClr>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7829550" y="914399"/>
              <a:ext cx="2838451" cy="2126544"/>
            </a:xfrm>
            <a:prstGeom prst="roundRect">
              <a:avLst/>
            </a:prstGeom>
            <a:gradFill>
              <a:gsLst>
                <a:gs pos="0">
                  <a:schemeClr val="accent2">
                    <a:lumMod val="20000"/>
                    <a:lumOff val="80000"/>
                  </a:schemeClr>
                </a:gs>
                <a:gs pos="50000">
                  <a:schemeClr val="accent2">
                    <a:lumMod val="60000"/>
                    <a:lumOff val="40000"/>
                  </a:schemeClr>
                </a:gs>
                <a:gs pos="100000">
                  <a:schemeClr val="accent2">
                    <a:lumMod val="50000"/>
                  </a:schemeClr>
                </a:gs>
              </a:gsLst>
              <a:lin ang="2700000" scaled="0"/>
            </a:gra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Rectangle 69"/>
            <p:cNvSpPr/>
            <p:nvPr/>
          </p:nvSpPr>
          <p:spPr>
            <a:xfrm>
              <a:off x="9185707" y="1990014"/>
              <a:ext cx="954749" cy="1019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509711" y="3110541"/>
              <a:ext cx="2838451" cy="2126544"/>
            </a:xfrm>
            <a:prstGeom prst="roundRect">
              <a:avLst/>
            </a:prstGeom>
            <a:gradFill flip="none" rotWithShape="1">
              <a:gsLst>
                <a:gs pos="0">
                  <a:schemeClr val="accent5">
                    <a:lumMod val="20000"/>
                    <a:lumOff val="80000"/>
                  </a:schemeClr>
                </a:gs>
                <a:gs pos="50000">
                  <a:schemeClr val="accent5">
                    <a:lumMod val="60000"/>
                    <a:lumOff val="40000"/>
                  </a:schemeClr>
                </a:gs>
                <a:gs pos="100000">
                  <a:schemeClr val="accent5">
                    <a:lumMod val="50000"/>
                  </a:schemeClr>
                </a:gs>
              </a:gsLst>
              <a:lin ang="2700000" scaled="0"/>
              <a:tileRect l="-100000" t="-100000"/>
            </a:gra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2893739" y="4589369"/>
              <a:ext cx="1369277" cy="543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590996" y="4648201"/>
              <a:ext cx="1244835" cy="332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584570" y="1106427"/>
              <a:ext cx="2994715" cy="3236975"/>
            </a:xfrm>
            <a:prstGeom prst="round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2700000" scaled="1"/>
              <a:tileRect/>
            </a:gra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7829550" y="3110541"/>
              <a:ext cx="2838451" cy="2126544"/>
            </a:xfrm>
            <a:prstGeom prst="roundRect">
              <a:avLst/>
            </a:prstGeom>
            <a:gradFill flip="none" rotWithShape="1">
              <a:gsLst>
                <a:gs pos="0">
                  <a:schemeClr val="accent6">
                    <a:lumMod val="20000"/>
                    <a:lumOff val="80000"/>
                  </a:schemeClr>
                </a:gs>
                <a:gs pos="50000">
                  <a:schemeClr val="accent6">
                    <a:lumMod val="60000"/>
                    <a:lumOff val="40000"/>
                  </a:schemeClr>
                </a:gs>
                <a:gs pos="100000">
                  <a:schemeClr val="accent6">
                    <a:lumMod val="50000"/>
                  </a:schemeClr>
                </a:gs>
              </a:gsLst>
              <a:lin ang="2700000" scaled="0"/>
              <a:tileRect l="-100000" t="-100000"/>
            </a:gra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a:off x="1509711" y="914399"/>
              <a:ext cx="2838451" cy="2126544"/>
            </a:xfrm>
            <a:prstGeom prst="roundRect">
              <a:avLst/>
            </a:prstGeom>
            <a:gradFill>
              <a:gsLst>
                <a:gs pos="0">
                  <a:schemeClr val="tx2">
                    <a:lumMod val="20000"/>
                    <a:lumOff val="80000"/>
                  </a:schemeClr>
                </a:gs>
                <a:gs pos="50000">
                  <a:schemeClr val="tx2">
                    <a:lumMod val="60000"/>
                    <a:lumOff val="40000"/>
                  </a:schemeClr>
                </a:gs>
                <a:gs pos="100000">
                  <a:schemeClr val="accent1">
                    <a:lumMod val="50000"/>
                  </a:schemeClr>
                </a:gs>
              </a:gsLst>
              <a:lin ang="2700000" scaled="0"/>
            </a:gra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747961" y="5306683"/>
              <a:ext cx="3276600" cy="1541792"/>
            </a:xfrm>
            <a:prstGeom prst="roundRect">
              <a:avLst/>
            </a:prstGeom>
            <a:gradFill flip="none" rotWithShape="1">
              <a:gsLst>
                <a:gs pos="0">
                  <a:schemeClr val="bg1">
                    <a:lumMod val="95000"/>
                  </a:schemeClr>
                </a:gs>
                <a:gs pos="50000">
                  <a:schemeClr val="bg1">
                    <a:lumMod val="75000"/>
                  </a:schemeClr>
                </a:gs>
                <a:gs pos="100000">
                  <a:schemeClr val="tx1">
                    <a:lumMod val="50000"/>
                    <a:lumOff val="50000"/>
                  </a:schemeClr>
                </a:gs>
              </a:gsLst>
              <a:lin ang="2700000" scaled="0"/>
              <a:tileRect l="-100000" t="-100000"/>
            </a:gra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ed Rectangle 9"/>
            <p:cNvSpPr/>
            <p:nvPr/>
          </p:nvSpPr>
          <p:spPr>
            <a:xfrm>
              <a:off x="6219824" y="5306683"/>
              <a:ext cx="3276600" cy="1541792"/>
            </a:xfrm>
            <a:prstGeom prst="roundRect">
              <a:avLst/>
            </a:prstGeom>
            <a:gradFill flip="none" rotWithShape="1">
              <a:gsLst>
                <a:gs pos="0">
                  <a:schemeClr val="accent4">
                    <a:lumMod val="20000"/>
                    <a:lumOff val="80000"/>
                  </a:schemeClr>
                </a:gs>
                <a:gs pos="50000">
                  <a:schemeClr val="accent4">
                    <a:lumMod val="60000"/>
                    <a:lumOff val="40000"/>
                  </a:schemeClr>
                </a:gs>
                <a:gs pos="100000">
                  <a:schemeClr val="accent4">
                    <a:lumMod val="50000"/>
                  </a:schemeClr>
                </a:gs>
              </a:gsLst>
              <a:lin ang="2700000" scaled="0"/>
              <a:tileRect l="-100000" t="-100000"/>
            </a:gra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4912620" y="3927433"/>
              <a:ext cx="1813317" cy="338555"/>
            </a:xfrm>
            <a:prstGeom prst="rect">
              <a:avLst/>
            </a:prstGeom>
            <a:noFill/>
          </p:spPr>
          <p:txBody>
            <a:bodyPr wrap="none" rtlCol="0">
              <a:spAutoFit/>
            </a:bodyPr>
            <a:lstStyle/>
            <a:p>
              <a:r>
                <a:rPr lang="en-US" sz="1600" b="1" dirty="0"/>
                <a:t>Paleobiology DB</a:t>
              </a:r>
            </a:p>
          </p:txBody>
        </p:sp>
        <p:pic>
          <p:nvPicPr>
            <p:cNvPr id="15" name="Picture 14" descr="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423" y="1720532"/>
              <a:ext cx="1196056" cy="8404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534475" y="2477167"/>
              <a:ext cx="1649327" cy="533477"/>
            </a:xfrm>
            <a:prstGeom prst="rect">
              <a:avLst/>
            </a:prstGeom>
            <a:noFill/>
          </p:spPr>
          <p:txBody>
            <a:bodyPr wrap="square" lIns="91435" tIns="45719" rIns="91435" bIns="45719" rtlCol="0">
              <a:spAutoFit/>
            </a:bodyPr>
            <a:lstStyle/>
            <a:p>
              <a:r>
                <a:rPr lang="en-US" sz="2000" dirty="0">
                  <a:latin typeface="Forte" pitchFamily="66" charset="0"/>
                </a:rPr>
                <a:t>Neotoma</a:t>
              </a:r>
            </a:p>
          </p:txBody>
        </p:sp>
        <p:sp>
          <p:nvSpPr>
            <p:cNvPr id="17" name="TextBox 16"/>
            <p:cNvSpPr txBox="1"/>
            <p:nvPr/>
          </p:nvSpPr>
          <p:spPr>
            <a:xfrm>
              <a:off x="5087128" y="1081338"/>
              <a:ext cx="1874872" cy="410369"/>
            </a:xfrm>
            <a:prstGeom prst="rect">
              <a:avLst/>
            </a:prstGeom>
            <a:noFill/>
          </p:spPr>
          <p:txBody>
            <a:bodyPr wrap="none" rtlCol="0">
              <a:spAutoFit/>
            </a:bodyPr>
            <a:lstStyle/>
            <a:p>
              <a:pPr algn="ctr"/>
              <a:r>
                <a:rPr lang="en-US" sz="1400" b="1" dirty="0"/>
                <a:t>Paleoecology</a:t>
              </a:r>
            </a:p>
          </p:txBody>
        </p:sp>
        <p:pic>
          <p:nvPicPr>
            <p:cNvPr id="18" name="Picture 8" descr="slideshow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8573"/>
            <a:stretch/>
          </p:blipFill>
          <p:spPr bwMode="auto">
            <a:xfrm>
              <a:off x="6283722" y="1627956"/>
              <a:ext cx="1120663" cy="101087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348755" y="2575747"/>
              <a:ext cx="955711" cy="400110"/>
            </a:xfrm>
            <a:prstGeom prst="rect">
              <a:avLst/>
            </a:prstGeom>
            <a:noFill/>
          </p:spPr>
          <p:txBody>
            <a:bodyPr wrap="none" rtlCol="0">
              <a:spAutoFit/>
            </a:bodyPr>
            <a:lstStyle/>
            <a:p>
              <a:r>
                <a:rPr lang="en-US" sz="2000" dirty="0"/>
                <a:t>ITRDB</a:t>
              </a:r>
            </a:p>
          </p:txBody>
        </p:sp>
        <p:grpSp>
          <p:nvGrpSpPr>
            <p:cNvPr id="20" name="Group 19"/>
            <p:cNvGrpSpPr/>
            <p:nvPr/>
          </p:nvGrpSpPr>
          <p:grpSpPr>
            <a:xfrm>
              <a:off x="5584439" y="2967372"/>
              <a:ext cx="1086943" cy="1086943"/>
              <a:chOff x="7696200" y="-4975487"/>
              <a:chExt cx="3810000" cy="3810000"/>
            </a:xfrm>
          </p:grpSpPr>
          <p:sp>
            <p:nvSpPr>
              <p:cNvPr id="21" name="Oval 20"/>
              <p:cNvSpPr/>
              <p:nvPr/>
            </p:nvSpPr>
            <p:spPr>
              <a:xfrm>
                <a:off x="7753350" y="-4871587"/>
                <a:ext cx="3602199" cy="3602199"/>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6200" y="-4975487"/>
                <a:ext cx="3810000" cy="3810000"/>
              </a:xfrm>
              <a:prstGeom prst="rect">
                <a:avLst/>
              </a:prstGeom>
            </p:spPr>
          </p:pic>
        </p:grpSp>
        <p:sp>
          <p:nvSpPr>
            <p:cNvPr id="25" name="TextBox 24"/>
            <p:cNvSpPr txBox="1"/>
            <p:nvPr/>
          </p:nvSpPr>
          <p:spPr>
            <a:xfrm>
              <a:off x="1610724" y="3134124"/>
              <a:ext cx="1186649" cy="410369"/>
            </a:xfrm>
            <a:prstGeom prst="rect">
              <a:avLst/>
            </a:prstGeom>
            <a:noFill/>
          </p:spPr>
          <p:txBody>
            <a:bodyPr wrap="none" rtlCol="0">
              <a:spAutoFit/>
            </a:bodyPr>
            <a:lstStyle/>
            <a:p>
              <a:r>
                <a:rPr lang="en-US" sz="1400" b="1" dirty="0"/>
                <a:t>Ecology</a:t>
              </a:r>
            </a:p>
          </p:txBody>
        </p:sp>
        <p:sp>
          <p:nvSpPr>
            <p:cNvPr id="29" name="Rectangle 28"/>
            <p:cNvSpPr/>
            <p:nvPr/>
          </p:nvSpPr>
          <p:spPr>
            <a:xfrm>
              <a:off x="2670191" y="1327441"/>
              <a:ext cx="1592825" cy="55424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6"/>
            <a:stretch>
              <a:fillRect/>
            </a:stretch>
          </p:blipFill>
          <p:spPr>
            <a:xfrm>
              <a:off x="2670191" y="2481827"/>
              <a:ext cx="1535423" cy="427040"/>
            </a:xfrm>
            <a:prstGeom prst="rect">
              <a:avLst/>
            </a:prstGeom>
          </p:spPr>
        </p:pic>
        <p:pic>
          <p:nvPicPr>
            <p:cNvPr id="31" name="Picture 30"/>
            <p:cNvPicPr>
              <a:picLocks noChangeAspect="1"/>
            </p:cNvPicPr>
            <p:nvPr/>
          </p:nvPicPr>
          <p:blipFill>
            <a:blip r:embed="rId7"/>
            <a:stretch>
              <a:fillRect/>
            </a:stretch>
          </p:blipFill>
          <p:spPr>
            <a:xfrm>
              <a:off x="2670190" y="1970299"/>
              <a:ext cx="1501907" cy="421327"/>
            </a:xfrm>
            <a:prstGeom prst="rect">
              <a:avLst/>
            </a:prstGeom>
          </p:spPr>
        </p:pic>
        <p:sp>
          <p:nvSpPr>
            <p:cNvPr id="32" name="TextBox 31"/>
            <p:cNvSpPr txBox="1"/>
            <p:nvPr/>
          </p:nvSpPr>
          <p:spPr>
            <a:xfrm>
              <a:off x="1530043" y="926070"/>
              <a:ext cx="2863759" cy="410369"/>
            </a:xfrm>
            <a:prstGeom prst="rect">
              <a:avLst/>
            </a:prstGeom>
            <a:noFill/>
          </p:spPr>
          <p:txBody>
            <a:bodyPr wrap="square" rtlCol="0">
              <a:spAutoFit/>
            </a:bodyPr>
            <a:lstStyle/>
            <a:p>
              <a:r>
                <a:rPr lang="en-US" sz="1400" b="1" dirty="0">
                  <a:solidFill>
                    <a:schemeClr val="bg1"/>
                  </a:solidFill>
                </a:rPr>
                <a:t>Biodiversity &amp; Trait DBs</a:t>
              </a:r>
            </a:p>
          </p:txBody>
        </p:sp>
        <p:pic>
          <p:nvPicPr>
            <p:cNvPr id="33" name="Picture 32"/>
            <p:cNvPicPr>
              <a:picLocks noChangeAspect="1"/>
            </p:cNvPicPr>
            <p:nvPr/>
          </p:nvPicPr>
          <p:blipFill>
            <a:blip r:embed="rId8"/>
            <a:stretch>
              <a:fillRect/>
            </a:stretch>
          </p:blipFill>
          <p:spPr>
            <a:xfrm>
              <a:off x="2670191" y="1390203"/>
              <a:ext cx="1402431" cy="427972"/>
            </a:xfrm>
            <a:prstGeom prst="rect">
              <a:avLst/>
            </a:prstGeom>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42567" y="1977671"/>
              <a:ext cx="777917" cy="500680"/>
            </a:xfrm>
            <a:prstGeom prst="rect">
              <a:avLst/>
            </a:prstGeom>
          </p:spPr>
        </p:pic>
        <p:grpSp>
          <p:nvGrpSpPr>
            <p:cNvPr id="38" name="Group 37"/>
            <p:cNvGrpSpPr/>
            <p:nvPr/>
          </p:nvGrpSpPr>
          <p:grpSpPr>
            <a:xfrm>
              <a:off x="1515038" y="1275531"/>
              <a:ext cx="1126979" cy="554885"/>
              <a:chOff x="6475863" y="2079055"/>
              <a:chExt cx="1459479" cy="718597"/>
            </a:xfrm>
          </p:grpSpPr>
          <p:sp>
            <p:nvSpPr>
              <p:cNvPr id="35" name="Rectangle 34"/>
              <p:cNvSpPr/>
              <p:nvPr/>
            </p:nvSpPr>
            <p:spPr>
              <a:xfrm>
                <a:off x="6562083" y="2134123"/>
                <a:ext cx="1367515" cy="66352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8" descr="http://www.gbif.org/sites/default/files/users/kylecopas/GBIF-2015-full-stacked-displa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5863" y="2079055"/>
                <a:ext cx="1459479" cy="703469"/>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TextBox 36"/>
            <p:cNvSpPr txBox="1"/>
            <p:nvPr/>
          </p:nvSpPr>
          <p:spPr>
            <a:xfrm>
              <a:off x="2794882" y="5266645"/>
              <a:ext cx="3950315" cy="410369"/>
            </a:xfrm>
            <a:prstGeom prst="rect">
              <a:avLst/>
            </a:prstGeom>
            <a:noFill/>
          </p:spPr>
          <p:txBody>
            <a:bodyPr wrap="square" rtlCol="0">
              <a:spAutoFit/>
            </a:bodyPr>
            <a:lstStyle/>
            <a:p>
              <a:r>
                <a:rPr lang="en-US" sz="1400" b="1" dirty="0"/>
                <a:t>Sample &amp; Core Curators</a:t>
              </a:r>
            </a:p>
          </p:txBody>
        </p:sp>
        <p:pic>
          <p:nvPicPr>
            <p:cNvPr id="39" name="Picture 38" descr="Nutrient Networ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37719" y="3538431"/>
              <a:ext cx="1007864" cy="100786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PEcA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35255" y="3529436"/>
              <a:ext cx="1007864" cy="10078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Image result for neon ecolog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85868" y="4649014"/>
              <a:ext cx="1205459" cy="48404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ameriflux.lbl.gov/wp-content/themes/ameriflux/library/images/centered-logo.png"/>
            <p:cNvPicPr>
              <a:picLocks noChangeAspect="1" noChangeArrowheads="1"/>
            </p:cNvPicPr>
            <p:nvPr/>
          </p:nvPicPr>
          <p:blipFill rotWithShape="1">
            <a:blip r:embed="rId14">
              <a:extLst>
                <a:ext uri="{28A0092B-C50C-407E-A947-70E740481C1C}">
                  <a14:useLocalDpi xmlns:a14="http://schemas.microsoft.com/office/drawing/2010/main" val="0"/>
                </a:ext>
              </a:extLst>
            </a:blip>
            <a:srcRect l="34756" r="560"/>
            <a:stretch/>
          </p:blipFill>
          <p:spPr bwMode="auto">
            <a:xfrm>
              <a:off x="1637720" y="4265988"/>
              <a:ext cx="1198111" cy="1234803"/>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7929971" y="926071"/>
              <a:ext cx="2698985" cy="697627"/>
            </a:xfrm>
            <a:prstGeom prst="rect">
              <a:avLst/>
            </a:prstGeom>
            <a:noFill/>
          </p:spPr>
          <p:txBody>
            <a:bodyPr wrap="square" rtlCol="0">
              <a:spAutoFit/>
            </a:bodyPr>
            <a:lstStyle/>
            <a:p>
              <a:r>
                <a:rPr lang="en-US" sz="1400" b="1" dirty="0">
                  <a:solidFill>
                    <a:schemeClr val="bg1"/>
                  </a:solidFill>
                </a:rPr>
                <a:t>Climate &amp; </a:t>
              </a:r>
            </a:p>
            <a:p>
              <a:r>
                <a:rPr lang="en-US" sz="1400" b="1" dirty="0">
                  <a:solidFill>
                    <a:schemeClr val="bg1"/>
                  </a:solidFill>
                </a:rPr>
                <a:t>Paleoclimate</a:t>
              </a:r>
            </a:p>
          </p:txBody>
        </p:sp>
        <p:pic>
          <p:nvPicPr>
            <p:cNvPr id="47" name="Picture 46"/>
            <p:cNvPicPr>
              <a:picLocks noChangeAspect="1"/>
            </p:cNvPicPr>
            <p:nvPr/>
          </p:nvPicPr>
          <p:blipFill>
            <a:blip r:embed="rId15"/>
            <a:stretch>
              <a:fillRect/>
            </a:stretch>
          </p:blipFill>
          <p:spPr>
            <a:xfrm>
              <a:off x="7884358" y="1867164"/>
              <a:ext cx="1077380" cy="995235"/>
            </a:xfrm>
            <a:prstGeom prst="rect">
              <a:avLst/>
            </a:prstGeom>
          </p:spPr>
        </p:pic>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9101791" y="1918039"/>
              <a:ext cx="990828" cy="990828"/>
            </a:xfrm>
            <a:prstGeom prst="rect">
              <a:avLst/>
            </a:prstGeom>
          </p:spPr>
        </p:pic>
        <p:sp>
          <p:nvSpPr>
            <p:cNvPr id="51" name="TextBox 50"/>
            <p:cNvSpPr txBox="1"/>
            <p:nvPr/>
          </p:nvSpPr>
          <p:spPr>
            <a:xfrm>
              <a:off x="7929970" y="3134124"/>
              <a:ext cx="1772280" cy="410369"/>
            </a:xfrm>
            <a:prstGeom prst="rect">
              <a:avLst/>
            </a:prstGeom>
            <a:noFill/>
          </p:spPr>
          <p:txBody>
            <a:bodyPr wrap="none" rtlCol="0">
              <a:spAutoFit/>
            </a:bodyPr>
            <a:lstStyle/>
            <a:p>
              <a:r>
                <a:rPr lang="en-US" sz="1400" b="1" dirty="0"/>
                <a:t>Archaeology</a:t>
              </a:r>
            </a:p>
          </p:txBody>
        </p:sp>
        <p:pic>
          <p:nvPicPr>
            <p:cNvPr id="52" name="Picture 10" descr="Logo"/>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529436" y="4413627"/>
              <a:ext cx="1099520" cy="39787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DINAA-logo-final-colo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78215" y="3622888"/>
              <a:ext cx="798200" cy="7982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4" descr="https://assets.tdar.org/images/r4/bg-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75515" y="3669149"/>
              <a:ext cx="1468351" cy="604616"/>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9094314" y="2454280"/>
              <a:ext cx="1430752" cy="615553"/>
            </a:xfrm>
            <a:prstGeom prst="rect">
              <a:avLst/>
            </a:prstGeom>
            <a:noFill/>
          </p:spPr>
          <p:txBody>
            <a:bodyPr wrap="square" rtlCol="0">
              <a:spAutoFit/>
            </a:bodyPr>
            <a:lstStyle/>
            <a:p>
              <a:r>
                <a:rPr lang="en-US" sz="1200" dirty="0"/>
                <a:t>Linked Earth</a:t>
              </a:r>
            </a:p>
          </p:txBody>
        </p:sp>
        <p:sp>
          <p:nvSpPr>
            <p:cNvPr id="56" name="TextBox 55"/>
            <p:cNvSpPr txBox="1"/>
            <p:nvPr/>
          </p:nvSpPr>
          <p:spPr>
            <a:xfrm>
              <a:off x="3121871" y="3176208"/>
              <a:ext cx="734496" cy="307777"/>
            </a:xfrm>
            <a:prstGeom prst="rect">
              <a:avLst/>
            </a:prstGeom>
            <a:noFill/>
          </p:spPr>
          <p:txBody>
            <a:bodyPr wrap="none" rtlCol="0">
              <a:spAutoFit/>
            </a:bodyPr>
            <a:lstStyle/>
            <a:p>
              <a:r>
                <a:rPr lang="en-US" sz="1400" dirty="0" err="1"/>
                <a:t>PEcAn</a:t>
              </a:r>
              <a:endParaRPr lang="en-US" sz="1400" dirty="0"/>
            </a:p>
          </p:txBody>
        </p:sp>
        <p:pic>
          <p:nvPicPr>
            <p:cNvPr id="58" name="Picture 57"/>
            <p:cNvPicPr>
              <a:picLocks noChangeAspect="1"/>
            </p:cNvPicPr>
            <p:nvPr/>
          </p:nvPicPr>
          <p:blipFill rotWithShape="1">
            <a:blip r:embed="rId20">
              <a:extLst>
                <a:ext uri="{28A0092B-C50C-407E-A947-70E740481C1C}">
                  <a14:useLocalDpi xmlns:a14="http://schemas.microsoft.com/office/drawing/2010/main" val="0"/>
                </a:ext>
              </a:extLst>
            </a:blip>
            <a:srcRect l="61416" r="18026" b="83758"/>
            <a:stretch/>
          </p:blipFill>
          <p:spPr>
            <a:xfrm>
              <a:off x="4967209" y="5650745"/>
              <a:ext cx="860728" cy="433517"/>
            </a:xfrm>
            <a:prstGeom prst="rect">
              <a:avLst/>
            </a:prstGeom>
          </p:spPr>
        </p:pic>
        <p:pic>
          <p:nvPicPr>
            <p:cNvPr id="59" name="Picture 58" descr="igsn_logo.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039265" y="6124619"/>
              <a:ext cx="716619" cy="723857"/>
            </a:xfrm>
            <a:prstGeom prst="rect">
              <a:avLst/>
            </a:prstGeom>
          </p:spPr>
        </p:pic>
        <p:pic>
          <p:nvPicPr>
            <p:cNvPr id="60" name="Picture 59"/>
            <p:cNvPicPr>
              <a:picLocks noChangeAspect="1"/>
            </p:cNvPicPr>
            <p:nvPr/>
          </p:nvPicPr>
          <p:blipFill>
            <a:blip r:embed="rId22"/>
            <a:stretch>
              <a:fillRect/>
            </a:stretch>
          </p:blipFill>
          <p:spPr>
            <a:xfrm>
              <a:off x="3133683" y="6250600"/>
              <a:ext cx="1449025" cy="513579"/>
            </a:xfrm>
            <a:prstGeom prst="rect">
              <a:avLst/>
            </a:prstGeom>
          </p:spPr>
        </p:pic>
        <p:pic>
          <p:nvPicPr>
            <p:cNvPr id="61" name="Picture 60"/>
            <p:cNvPicPr>
              <a:picLocks noChangeAspect="1"/>
            </p:cNvPicPr>
            <p:nvPr/>
          </p:nvPicPr>
          <p:blipFill rotWithShape="1">
            <a:blip r:embed="rId20" cstate="print">
              <a:extLst>
                <a:ext uri="{28A0092B-C50C-407E-A947-70E740481C1C}">
                  <a14:useLocalDpi xmlns:a14="http://schemas.microsoft.com/office/drawing/2010/main" val="0"/>
                </a:ext>
              </a:extLst>
            </a:blip>
            <a:srcRect r="50000" b="79223"/>
            <a:stretch/>
          </p:blipFill>
          <p:spPr>
            <a:xfrm>
              <a:off x="2964640" y="5689842"/>
              <a:ext cx="1636515" cy="433519"/>
            </a:xfrm>
            <a:prstGeom prst="rect">
              <a:avLst/>
            </a:prstGeom>
          </p:spPr>
        </p:pic>
        <p:pic>
          <p:nvPicPr>
            <p:cNvPr id="62" name="Picture 2" descr="http://www.geochron.org/images/logo-320.jp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060851" y="5646978"/>
              <a:ext cx="1259672" cy="54323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http://earth-time.org/images/header1copy.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530256" y="6309583"/>
              <a:ext cx="2660091" cy="48668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263663" y="5266645"/>
              <a:ext cx="2088605" cy="410369"/>
            </a:xfrm>
            <a:prstGeom prst="rect">
              <a:avLst/>
            </a:prstGeom>
            <a:noFill/>
          </p:spPr>
          <p:txBody>
            <a:bodyPr wrap="none" rtlCol="0">
              <a:spAutoFit/>
            </a:bodyPr>
            <a:lstStyle/>
            <a:p>
              <a:r>
                <a:rPr lang="en-US" sz="1400" b="1" dirty="0"/>
                <a:t>Geochronology</a:t>
              </a:r>
            </a:p>
          </p:txBody>
        </p:sp>
        <p:sp>
          <p:nvSpPr>
            <p:cNvPr id="66" name="TextBox 65"/>
            <p:cNvSpPr txBox="1"/>
            <p:nvPr/>
          </p:nvSpPr>
          <p:spPr>
            <a:xfrm>
              <a:off x="6462672" y="5745629"/>
              <a:ext cx="1603431" cy="410369"/>
            </a:xfrm>
            <a:prstGeom prst="rect">
              <a:avLst/>
            </a:prstGeom>
            <a:noFill/>
          </p:spPr>
          <p:txBody>
            <a:bodyPr wrap="none" rtlCol="0">
              <a:spAutoFit/>
            </a:bodyPr>
            <a:lstStyle/>
            <a:p>
              <a:r>
                <a:rPr lang="en-US" sz="1400" b="1" dirty="0" err="1">
                  <a:latin typeface="David" panose="020E0502060401010101" pitchFamily="34" charset="-79"/>
                  <a:cs typeface="David" panose="020E0502060401010101" pitchFamily="34" charset="-79"/>
                </a:rPr>
                <a:t>geochronAPI</a:t>
              </a:r>
              <a:endParaRPr lang="en-US" sz="1400" b="1" dirty="0">
                <a:latin typeface="David" panose="020E0502060401010101" pitchFamily="34" charset="-79"/>
                <a:cs typeface="David" panose="020E0502060401010101" pitchFamily="34" charset="-79"/>
              </a:endParaRPr>
            </a:p>
          </p:txBody>
        </p:sp>
        <p:pic>
          <p:nvPicPr>
            <p:cNvPr id="2050" name="Picture 2"/>
            <p:cNvPicPr>
              <a:picLocks noChangeAspect="1" noChangeArrowheads="1"/>
            </p:cNvPicPr>
            <p:nvPr/>
          </p:nvPicPr>
          <p:blipFill rotWithShape="1">
            <a:blip r:embed="rId25">
              <a:extLst>
                <a:ext uri="{28A0092B-C50C-407E-A947-70E740481C1C}">
                  <a14:useLocalDpi xmlns:a14="http://schemas.microsoft.com/office/drawing/2010/main" val="0"/>
                </a:ext>
              </a:extLst>
            </a:blip>
            <a:srcRect l="5478" t="17306" r="35610" b="49842"/>
            <a:stretch/>
          </p:blipFill>
          <p:spPr bwMode="auto">
            <a:xfrm>
              <a:off x="7929970" y="4574979"/>
              <a:ext cx="1599467" cy="501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wateriso.utah.edu/waterisotopes/GeneratedItems/Banner.gif"/>
            <p:cNvPicPr>
              <a:picLocks noChangeAspect="1" noChangeArrowheads="1"/>
            </p:cNvPicPr>
            <p:nvPr/>
          </p:nvPicPr>
          <p:blipFill rotWithShape="1">
            <a:blip r:embed="rId26">
              <a:extLst>
                <a:ext uri="{28A0092B-C50C-407E-A947-70E740481C1C}">
                  <a14:useLocalDpi xmlns:a14="http://schemas.microsoft.com/office/drawing/2010/main" val="0"/>
                </a:ext>
              </a:extLst>
            </a:blip>
            <a:srcRect r="87596" b="-14485"/>
            <a:stretch/>
          </p:blipFill>
          <p:spPr bwMode="auto">
            <a:xfrm>
              <a:off x="9587099" y="990442"/>
              <a:ext cx="984196" cy="11122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297224" y="1887902"/>
              <a:ext cx="1007007" cy="246221"/>
            </a:xfrm>
            <a:prstGeom prst="rect">
              <a:avLst/>
            </a:prstGeom>
            <a:noFill/>
          </p:spPr>
          <p:txBody>
            <a:bodyPr wrap="none" rtlCol="0">
              <a:spAutoFit/>
            </a:bodyPr>
            <a:lstStyle/>
            <a:p>
              <a:r>
                <a:rPr lang="en-US" sz="1000" dirty="0" err="1"/>
                <a:t>WaterIsotopes</a:t>
              </a:r>
              <a:endParaRPr lang="en-US" sz="1000" dirty="0"/>
            </a:p>
          </p:txBody>
        </p:sp>
      </p:grpSp>
    </p:spTree>
    <p:extLst>
      <p:ext uri="{BB962C8B-B14F-4D97-AF65-F5344CB8AC3E}">
        <p14:creationId xmlns:p14="http://schemas.microsoft.com/office/powerpoint/2010/main" val="1184682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Earth-Life Consortium &amp; associated databases: connecting databases through APIs</a:t>
            </a:r>
          </a:p>
        </p:txBody>
      </p:sp>
      <p:sp>
        <p:nvSpPr>
          <p:cNvPr id="21" name="Footer Placeholder 20">
            <a:extLst>
              <a:ext uri="{FF2B5EF4-FFF2-40B4-BE49-F238E27FC236}">
                <a16:creationId xmlns:a16="http://schemas.microsoft.com/office/drawing/2014/main" id="{F5BE543E-3F8C-E842-83F6-12F27AC05223}"/>
              </a:ext>
            </a:extLst>
          </p:cNvPr>
          <p:cNvSpPr>
            <a:spLocks noGrp="1"/>
          </p:cNvSpPr>
          <p:nvPr>
            <p:ph type="ftr" sz="quarter" idx="3"/>
          </p:nvPr>
        </p:nvSpPr>
        <p:spPr/>
        <p:txBody>
          <a:bodyPr/>
          <a:lstStyle/>
          <a:p>
            <a:r>
              <a:rPr lang="en-US"/>
              <a:t>Neotoma Paleoecology Database</a:t>
            </a:r>
            <a:endParaRPr lang="en-US" dirty="0"/>
          </a:p>
        </p:txBody>
      </p:sp>
      <p:sp>
        <p:nvSpPr>
          <p:cNvPr id="19" name="Slide Number Placeholder 18">
            <a:extLst>
              <a:ext uri="{FF2B5EF4-FFF2-40B4-BE49-F238E27FC236}">
                <a16:creationId xmlns:a16="http://schemas.microsoft.com/office/drawing/2014/main" id="{42B17D00-E04B-8046-AB0C-41F7921BCA40}"/>
              </a:ext>
            </a:extLst>
          </p:cNvPr>
          <p:cNvSpPr>
            <a:spLocks noGrp="1"/>
          </p:cNvSpPr>
          <p:nvPr>
            <p:ph type="sldNum" sz="quarter" idx="4"/>
          </p:nvPr>
        </p:nvSpPr>
        <p:spPr/>
        <p:txBody>
          <a:bodyPr/>
          <a:lstStyle/>
          <a:p>
            <a:pPr>
              <a:defRPr/>
            </a:pPr>
            <a:fld id="{8595EA9C-6EBD-41EB-B224-99D5076C976A}" type="slidenum">
              <a:rPr lang="en-US" smtClean="0"/>
              <a:pPr>
                <a:defRPr/>
              </a:pPr>
              <a:t>13</a:t>
            </a:fld>
            <a:endParaRPr lang="en-US" dirty="0"/>
          </a:p>
        </p:txBody>
      </p:sp>
      <p:sp>
        <p:nvSpPr>
          <p:cNvPr id="22" name="Date Placeholder 21">
            <a:extLst>
              <a:ext uri="{FF2B5EF4-FFF2-40B4-BE49-F238E27FC236}">
                <a16:creationId xmlns:a16="http://schemas.microsoft.com/office/drawing/2014/main" id="{8D306B63-F768-FA45-B80A-2945890982C7}"/>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3" name="Picture 2" descr="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818" y="2048817"/>
            <a:ext cx="1570145" cy="110334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021776" y="3910467"/>
            <a:ext cx="1369231" cy="1369231"/>
            <a:chOff x="877078" y="3015050"/>
            <a:chExt cx="2121059" cy="2121059"/>
          </a:xfrm>
        </p:grpSpPr>
        <p:sp>
          <p:nvSpPr>
            <p:cNvPr id="5" name="Oval 4"/>
            <p:cNvSpPr/>
            <p:nvPr/>
          </p:nvSpPr>
          <p:spPr>
            <a:xfrm>
              <a:off x="877078" y="3015050"/>
              <a:ext cx="2121059" cy="2121059"/>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285" y="3034257"/>
              <a:ext cx="2082645" cy="2082645"/>
            </a:xfrm>
            <a:prstGeom prst="rect">
              <a:avLst/>
            </a:prstGeom>
          </p:spPr>
        </p:pic>
      </p:grpSp>
      <p:pic>
        <p:nvPicPr>
          <p:cNvPr id="7" name="Picture 6"/>
          <p:cNvPicPr>
            <a:picLocks noChangeAspect="1"/>
          </p:cNvPicPr>
          <p:nvPr/>
        </p:nvPicPr>
        <p:blipFill>
          <a:blip r:embed="rId4"/>
          <a:stretch>
            <a:fillRect/>
          </a:stretch>
        </p:blipFill>
        <p:spPr>
          <a:xfrm>
            <a:off x="8920306" y="3464468"/>
            <a:ext cx="3098493" cy="94555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971" y="5222409"/>
            <a:ext cx="2150847" cy="71694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0838" y="1477612"/>
            <a:ext cx="1681079" cy="2047468"/>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1099" y="2146354"/>
            <a:ext cx="2225228" cy="2633006"/>
          </a:xfrm>
          <a:prstGeom prst="rect">
            <a:avLst/>
          </a:prstGeom>
        </p:spPr>
      </p:pic>
      <p:sp>
        <p:nvSpPr>
          <p:cNvPr id="11" name="TextBox 10"/>
          <p:cNvSpPr txBox="1"/>
          <p:nvPr/>
        </p:nvSpPr>
        <p:spPr>
          <a:xfrm>
            <a:off x="2655927" y="1481536"/>
            <a:ext cx="2574213" cy="830997"/>
          </a:xfrm>
          <a:prstGeom prst="rect">
            <a:avLst/>
          </a:prstGeom>
          <a:noFill/>
        </p:spPr>
        <p:txBody>
          <a:bodyPr wrap="square" rtlCol="0">
            <a:spAutoFit/>
          </a:bodyPr>
          <a:lstStyle/>
          <a:p>
            <a:pPr algn="r"/>
            <a:r>
              <a:rPr lang="en-US" i="1" dirty="0"/>
              <a:t>Linking Fossil Occurrence DBs</a:t>
            </a:r>
          </a:p>
        </p:txBody>
      </p:sp>
      <p:sp>
        <p:nvSpPr>
          <p:cNvPr id="12" name="TextBox 11"/>
          <p:cNvSpPr txBox="1"/>
          <p:nvPr/>
        </p:nvSpPr>
        <p:spPr>
          <a:xfrm>
            <a:off x="9193923" y="1733429"/>
            <a:ext cx="2696339" cy="830997"/>
          </a:xfrm>
          <a:prstGeom prst="rect">
            <a:avLst/>
          </a:prstGeom>
          <a:noFill/>
        </p:spPr>
        <p:txBody>
          <a:bodyPr wrap="square" rtlCol="0">
            <a:spAutoFit/>
          </a:bodyPr>
          <a:lstStyle/>
          <a:p>
            <a:r>
              <a:rPr lang="en-US" i="1" dirty="0"/>
              <a:t>Linking Fossil DBs</a:t>
            </a:r>
          </a:p>
          <a:p>
            <a:r>
              <a:rPr lang="en-US" i="1" dirty="0"/>
              <a:t>to Specimens</a:t>
            </a:r>
          </a:p>
        </p:txBody>
      </p:sp>
      <p:cxnSp>
        <p:nvCxnSpPr>
          <p:cNvPr id="13" name="Straight Arrow Connector 12"/>
          <p:cNvCxnSpPr>
            <a:cxnSpLocks/>
          </p:cNvCxnSpPr>
          <p:nvPr/>
        </p:nvCxnSpPr>
        <p:spPr>
          <a:xfrm flipH="1" flipV="1">
            <a:off x="4517285" y="3819598"/>
            <a:ext cx="477057" cy="405362"/>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cxnSpLocks/>
          </p:cNvCxnSpPr>
          <p:nvPr/>
        </p:nvCxnSpPr>
        <p:spPr>
          <a:xfrm flipV="1">
            <a:off x="6528437" y="2388135"/>
            <a:ext cx="772041" cy="122779"/>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p:cNvCxnSpPr>
          <p:nvPr/>
        </p:nvCxnSpPr>
        <p:spPr>
          <a:xfrm>
            <a:off x="6365302" y="3123648"/>
            <a:ext cx="1042932" cy="1474922"/>
          </a:xfrm>
          <a:prstGeom prst="straightConnector1">
            <a:avLst/>
          </a:prstGeom>
          <a:ln w="57150">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p:cNvCxnSpPr>
          <p:nvPr/>
        </p:nvCxnSpPr>
        <p:spPr>
          <a:xfrm flipH="1">
            <a:off x="4486412" y="2685087"/>
            <a:ext cx="547763" cy="433106"/>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53784" y="2423036"/>
            <a:ext cx="1946476" cy="2031325"/>
          </a:xfrm>
          <a:prstGeom prst="rect">
            <a:avLst/>
          </a:prstGeom>
        </p:spPr>
        <p:txBody>
          <a:bodyPr wrap="square">
            <a:spAutoFit/>
          </a:bodyPr>
          <a:lstStyle/>
          <a:p>
            <a:r>
              <a:rPr lang="en-US" b="1" dirty="0"/>
              <a:t>ELC APIs: Documentation &amp; Sandbox</a:t>
            </a:r>
          </a:p>
          <a:p>
            <a:r>
              <a:rPr lang="en-US" dirty="0">
                <a:hlinkClick r:id="rId8"/>
              </a:rPr>
              <a:t>http://earthlifeconsortium.org/docs/api-docs.html</a:t>
            </a:r>
            <a:r>
              <a:rPr lang="en-US" dirty="0"/>
              <a:t> </a:t>
            </a:r>
          </a:p>
        </p:txBody>
      </p:sp>
      <p:pic>
        <p:nvPicPr>
          <p:cNvPr id="23" name="Picture 22" descr="A picture containing furniture&#10;&#10;Description automatically generated">
            <a:extLst>
              <a:ext uri="{FF2B5EF4-FFF2-40B4-BE49-F238E27FC236}">
                <a16:creationId xmlns:a16="http://schemas.microsoft.com/office/drawing/2014/main" id="{447301C8-9429-604A-A428-33FA17C0FC9A}"/>
              </a:ext>
            </a:extLst>
          </p:cNvPr>
          <p:cNvPicPr>
            <a:picLocks noChangeAspect="1"/>
          </p:cNvPicPr>
          <p:nvPr/>
        </p:nvPicPr>
        <p:blipFill>
          <a:blip r:embed="rId9"/>
          <a:stretch>
            <a:fillRect/>
          </a:stretch>
        </p:blipFill>
        <p:spPr>
          <a:xfrm>
            <a:off x="7450838" y="4837933"/>
            <a:ext cx="1782274" cy="922589"/>
          </a:xfrm>
          <a:prstGeom prst="rect">
            <a:avLst/>
          </a:prstGeom>
        </p:spPr>
      </p:pic>
      <p:sp>
        <p:nvSpPr>
          <p:cNvPr id="24" name="TextBox 23">
            <a:extLst>
              <a:ext uri="{FF2B5EF4-FFF2-40B4-BE49-F238E27FC236}">
                <a16:creationId xmlns:a16="http://schemas.microsoft.com/office/drawing/2014/main" id="{CFC60085-58CC-AB4B-A868-C143ECB9CB5A}"/>
              </a:ext>
            </a:extLst>
          </p:cNvPr>
          <p:cNvSpPr txBox="1"/>
          <p:nvPr/>
        </p:nvSpPr>
        <p:spPr>
          <a:xfrm>
            <a:off x="9343046" y="4941301"/>
            <a:ext cx="1983300" cy="646331"/>
          </a:xfrm>
          <a:prstGeom prst="rect">
            <a:avLst/>
          </a:prstGeom>
          <a:noFill/>
        </p:spPr>
        <p:txBody>
          <a:bodyPr wrap="square" rtlCol="0">
            <a:spAutoFit/>
          </a:bodyPr>
          <a:lstStyle/>
          <a:p>
            <a:r>
              <a:rPr lang="en-US" i="1" dirty="0"/>
              <a:t>Linking traits to Specimens</a:t>
            </a:r>
          </a:p>
        </p:txBody>
      </p:sp>
      <p:cxnSp>
        <p:nvCxnSpPr>
          <p:cNvPr id="26" name="Straight Arrow Connector 25">
            <a:extLst>
              <a:ext uri="{FF2B5EF4-FFF2-40B4-BE49-F238E27FC236}">
                <a16:creationId xmlns:a16="http://schemas.microsoft.com/office/drawing/2014/main" id="{B97A6434-2ADF-4C40-AA34-EC956878E22E}"/>
              </a:ext>
            </a:extLst>
          </p:cNvPr>
          <p:cNvCxnSpPr>
            <a:cxnSpLocks/>
          </p:cNvCxnSpPr>
          <p:nvPr/>
        </p:nvCxnSpPr>
        <p:spPr>
          <a:xfrm flipV="1">
            <a:off x="3802289" y="4779360"/>
            <a:ext cx="0" cy="377238"/>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49B97D6-2683-6642-ADE3-CD3A9D0BADA6}"/>
              </a:ext>
            </a:extLst>
          </p:cNvPr>
          <p:cNvCxnSpPr>
            <a:cxnSpLocks/>
          </p:cNvCxnSpPr>
          <p:nvPr/>
        </p:nvCxnSpPr>
        <p:spPr>
          <a:xfrm flipV="1">
            <a:off x="6299554" y="2824126"/>
            <a:ext cx="1073574" cy="1306138"/>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1D48A52-2249-1049-AB6B-BD218F536BC5}"/>
              </a:ext>
            </a:extLst>
          </p:cNvPr>
          <p:cNvCxnSpPr>
            <a:cxnSpLocks/>
          </p:cNvCxnSpPr>
          <p:nvPr/>
        </p:nvCxnSpPr>
        <p:spPr>
          <a:xfrm>
            <a:off x="6520963" y="4837933"/>
            <a:ext cx="779515" cy="238829"/>
          </a:xfrm>
          <a:prstGeom prst="straightConnector1">
            <a:avLst/>
          </a:prstGeom>
          <a:ln w="57150">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563D342B-204B-0B40-815F-1059A06278B3}"/>
              </a:ext>
            </a:extLst>
          </p:cNvPr>
          <p:cNvCxnSpPr>
            <a:cxnSpLocks/>
          </p:cNvCxnSpPr>
          <p:nvPr/>
        </p:nvCxnSpPr>
        <p:spPr>
          <a:xfrm flipH="1" flipV="1">
            <a:off x="9131918" y="2675179"/>
            <a:ext cx="929874" cy="653635"/>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54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Looking Ahead: Goals</a:t>
            </a:r>
          </a:p>
        </p:txBody>
      </p:sp>
      <p:sp>
        <p:nvSpPr>
          <p:cNvPr id="11" name="Content Placeholder 10">
            <a:extLst>
              <a:ext uri="{FF2B5EF4-FFF2-40B4-BE49-F238E27FC236}">
                <a16:creationId xmlns:a16="http://schemas.microsoft.com/office/drawing/2014/main" id="{5C06FD98-2A57-EC43-8049-C2597CB02589}"/>
              </a:ext>
            </a:extLst>
          </p:cNvPr>
          <p:cNvSpPr>
            <a:spLocks noGrp="1"/>
          </p:cNvSpPr>
          <p:nvPr>
            <p:ph idx="1"/>
          </p:nvPr>
        </p:nvSpPr>
        <p:spPr>
          <a:xfrm>
            <a:off x="818712" y="1732615"/>
            <a:ext cx="10899676" cy="4126184"/>
          </a:xfrm>
        </p:spPr>
        <p:txBody>
          <a:bodyPr numCol="2" spcCol="914400">
            <a:noAutofit/>
          </a:bodyPr>
          <a:lstStyle/>
          <a:p>
            <a:pPr marL="0" indent="0">
              <a:buNone/>
            </a:pPr>
            <a:r>
              <a:rPr lang="en-US" sz="1600" b="1" u="sng" dirty="0"/>
              <a:t>Build Community</a:t>
            </a:r>
          </a:p>
          <a:p>
            <a:r>
              <a:rPr lang="en-US" sz="1600" dirty="0"/>
              <a:t>Encourage New Members, Users, Contributors, &amp; Stewards</a:t>
            </a:r>
          </a:p>
          <a:p>
            <a:endParaRPr lang="en-US" sz="1600" dirty="0"/>
          </a:p>
          <a:p>
            <a:pPr marL="0" indent="0">
              <a:buNone/>
            </a:pPr>
            <a:r>
              <a:rPr lang="en-US" sz="1600" b="1" u="sng" dirty="0"/>
              <a:t>Expand Supported Regions &amp; Data Types</a:t>
            </a:r>
          </a:p>
          <a:p>
            <a:r>
              <a:rPr lang="en-US" sz="1600" dirty="0"/>
              <a:t>Grow &amp; Establish New Constituent Databases</a:t>
            </a:r>
          </a:p>
          <a:p>
            <a:pPr lvl="1"/>
            <a:r>
              <a:rPr lang="en-US" dirty="0"/>
              <a:t>Regions:  Australia, Latin America, others? </a:t>
            </a:r>
          </a:p>
          <a:p>
            <a:r>
              <a:rPr lang="en-US" sz="1600" dirty="0"/>
              <a:t>Types</a:t>
            </a:r>
          </a:p>
          <a:p>
            <a:pPr lvl="1"/>
            <a:r>
              <a:rPr lang="en-US" dirty="0"/>
              <a:t>Organic biomarkers</a:t>
            </a:r>
          </a:p>
          <a:p>
            <a:pPr lvl="1"/>
            <a:r>
              <a:rPr lang="en-US" dirty="0"/>
              <a:t>Vertebrate isotopes</a:t>
            </a:r>
          </a:p>
          <a:p>
            <a:pPr lvl="1"/>
            <a:r>
              <a:rPr lang="en-US" dirty="0"/>
              <a:t>Ancient DNA</a:t>
            </a:r>
          </a:p>
          <a:p>
            <a:pPr marL="0" indent="0">
              <a:buNone/>
            </a:pPr>
            <a:r>
              <a:rPr lang="en-US" sz="1600" b="1" u="sng" dirty="0"/>
              <a:t>Development</a:t>
            </a:r>
          </a:p>
          <a:p>
            <a:r>
              <a:rPr lang="en-US" sz="1600" dirty="0"/>
              <a:t>DOIs for Datasets (beta version)</a:t>
            </a:r>
          </a:p>
          <a:p>
            <a:r>
              <a:rPr lang="en-US" sz="1600" dirty="0"/>
              <a:t>Embargo Manager</a:t>
            </a:r>
          </a:p>
          <a:p>
            <a:r>
              <a:rPr lang="en-US" sz="1600" dirty="0"/>
              <a:t>Link to Other Resources</a:t>
            </a:r>
          </a:p>
        </p:txBody>
      </p:sp>
      <p:sp>
        <p:nvSpPr>
          <p:cNvPr id="9" name="Footer Placeholder 8">
            <a:extLst>
              <a:ext uri="{FF2B5EF4-FFF2-40B4-BE49-F238E27FC236}">
                <a16:creationId xmlns:a16="http://schemas.microsoft.com/office/drawing/2014/main" id="{2A4F0CCD-0B33-8046-9E11-4CAAB46D7C3D}"/>
              </a:ext>
            </a:extLst>
          </p:cNvPr>
          <p:cNvSpPr>
            <a:spLocks noGrp="1"/>
          </p:cNvSpPr>
          <p:nvPr>
            <p:ph type="ftr" sz="quarter" idx="3"/>
          </p:nvPr>
        </p:nvSpPr>
        <p:spPr/>
        <p:txBody>
          <a:bodyPr/>
          <a:lstStyle/>
          <a:p>
            <a:r>
              <a:rPr lang="en-US"/>
              <a:t>Neotoma Paleoecology Database</a:t>
            </a:r>
            <a:endParaRPr lang="en-US" dirty="0"/>
          </a:p>
        </p:txBody>
      </p:sp>
      <p:sp>
        <p:nvSpPr>
          <p:cNvPr id="7" name="Slide Number Placeholder 6">
            <a:extLst>
              <a:ext uri="{FF2B5EF4-FFF2-40B4-BE49-F238E27FC236}">
                <a16:creationId xmlns:a16="http://schemas.microsoft.com/office/drawing/2014/main" id="{CA333C46-C024-C04B-B59B-F9404DD453EE}"/>
              </a:ext>
            </a:extLst>
          </p:cNvPr>
          <p:cNvSpPr>
            <a:spLocks noGrp="1"/>
          </p:cNvSpPr>
          <p:nvPr>
            <p:ph type="sldNum" sz="quarter" idx="4"/>
          </p:nvPr>
        </p:nvSpPr>
        <p:spPr/>
        <p:txBody>
          <a:bodyPr/>
          <a:lstStyle/>
          <a:p>
            <a:pPr>
              <a:defRPr/>
            </a:pPr>
            <a:fld id="{8595EA9C-6EBD-41EB-B224-99D5076C976A}" type="slidenum">
              <a:rPr lang="en-US" smtClean="0"/>
              <a:pPr>
                <a:defRPr/>
              </a:pPr>
              <a:t>14</a:t>
            </a:fld>
            <a:endParaRPr lang="en-US" dirty="0"/>
          </a:p>
        </p:txBody>
      </p:sp>
      <p:sp>
        <p:nvSpPr>
          <p:cNvPr id="10" name="Date Placeholder 9">
            <a:extLst>
              <a:ext uri="{FF2B5EF4-FFF2-40B4-BE49-F238E27FC236}">
                <a16:creationId xmlns:a16="http://schemas.microsoft.com/office/drawing/2014/main" id="{2A39A789-E2FB-1A4F-B443-922F4608BECE}"/>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19250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5191-E396-5F47-809C-B408AC2AF2F8}"/>
              </a:ext>
            </a:extLst>
          </p:cNvPr>
          <p:cNvSpPr>
            <a:spLocks noGrp="1"/>
          </p:cNvSpPr>
          <p:nvPr>
            <p:ph type="title"/>
          </p:nvPr>
        </p:nvSpPr>
        <p:spPr/>
        <p:txBody>
          <a:bodyPr/>
          <a:lstStyle/>
          <a:p>
            <a:r>
              <a:rPr lang="en-US" dirty="0"/>
              <a:t>DOI Landing Pages</a:t>
            </a:r>
          </a:p>
        </p:txBody>
      </p:sp>
      <p:sp>
        <p:nvSpPr>
          <p:cNvPr id="3" name="Footer Placeholder 2">
            <a:extLst>
              <a:ext uri="{FF2B5EF4-FFF2-40B4-BE49-F238E27FC236}">
                <a16:creationId xmlns:a16="http://schemas.microsoft.com/office/drawing/2014/main" id="{6EAFFCA1-EE59-0543-8EDD-20BCFE43237A}"/>
              </a:ext>
            </a:extLst>
          </p:cNvPr>
          <p:cNvSpPr>
            <a:spLocks noGrp="1"/>
          </p:cNvSpPr>
          <p:nvPr>
            <p:ph type="ftr" sz="quarter" idx="3"/>
          </p:nvPr>
        </p:nvSpPr>
        <p:spPr/>
        <p:txBody>
          <a:bodyPr/>
          <a:lstStyle/>
          <a:p>
            <a:r>
              <a:rPr lang="en-US"/>
              <a:t>Neotoma Paleoecology Database</a:t>
            </a:r>
            <a:endParaRPr lang="en-US" dirty="0"/>
          </a:p>
        </p:txBody>
      </p:sp>
      <p:sp>
        <p:nvSpPr>
          <p:cNvPr id="4" name="Slide Number Placeholder 3">
            <a:extLst>
              <a:ext uri="{FF2B5EF4-FFF2-40B4-BE49-F238E27FC236}">
                <a16:creationId xmlns:a16="http://schemas.microsoft.com/office/drawing/2014/main" id="{8A66A82F-49D4-2241-B2A1-B54A4E1DC08A}"/>
              </a:ext>
            </a:extLst>
          </p:cNvPr>
          <p:cNvSpPr>
            <a:spLocks noGrp="1"/>
          </p:cNvSpPr>
          <p:nvPr>
            <p:ph type="sldNum" sz="quarter" idx="4"/>
          </p:nvPr>
        </p:nvSpPr>
        <p:spPr/>
        <p:txBody>
          <a:bodyPr/>
          <a:lstStyle/>
          <a:p>
            <a:fld id="{6D22F896-40B5-4ADD-8801-0D06FADFA095}" type="slidenum">
              <a:rPr lang="en-US" smtClean="0"/>
              <a:pPr/>
              <a:t>15</a:t>
            </a:fld>
            <a:endParaRPr lang="en-US" dirty="0"/>
          </a:p>
        </p:txBody>
      </p:sp>
      <p:sp>
        <p:nvSpPr>
          <p:cNvPr id="5" name="Date Placeholder 4">
            <a:extLst>
              <a:ext uri="{FF2B5EF4-FFF2-40B4-BE49-F238E27FC236}">
                <a16:creationId xmlns:a16="http://schemas.microsoft.com/office/drawing/2014/main" id="{6E2F8D3A-F302-B74F-8EFF-F587412AB951}"/>
              </a:ext>
            </a:extLst>
          </p:cNvPr>
          <p:cNvSpPr>
            <a:spLocks noGrp="1"/>
          </p:cNvSpPr>
          <p:nvPr>
            <p:ph type="dt" sz="half" idx="2"/>
          </p:nvPr>
        </p:nvSpPr>
        <p:spPr/>
        <p:txBody>
          <a:bodyPr/>
          <a:lstStyle/>
          <a:p>
            <a:r>
              <a:rPr lang="en-US"/>
              <a:t>Introductory Workshop – INQUA – 6 July 2019 www.neotomadb.org</a:t>
            </a:r>
            <a:endParaRPr lang="en-US" dirty="0"/>
          </a:p>
        </p:txBody>
      </p:sp>
      <p:sp>
        <p:nvSpPr>
          <p:cNvPr id="6" name="TextBox 5">
            <a:extLst>
              <a:ext uri="{FF2B5EF4-FFF2-40B4-BE49-F238E27FC236}">
                <a16:creationId xmlns:a16="http://schemas.microsoft.com/office/drawing/2014/main" id="{00CA6357-347E-CC4B-9593-FCB66017F118}"/>
              </a:ext>
            </a:extLst>
          </p:cNvPr>
          <p:cNvSpPr txBox="1"/>
          <p:nvPr/>
        </p:nvSpPr>
        <p:spPr>
          <a:xfrm>
            <a:off x="4512526" y="1602258"/>
            <a:ext cx="4450257" cy="369332"/>
          </a:xfrm>
          <a:prstGeom prst="rect">
            <a:avLst/>
          </a:prstGeom>
          <a:noFill/>
        </p:spPr>
        <p:txBody>
          <a:bodyPr wrap="none" rtlCol="0">
            <a:spAutoFit/>
          </a:bodyPr>
          <a:lstStyle/>
          <a:p>
            <a:r>
              <a:rPr lang="en-US" dirty="0">
                <a:hlinkClick r:id="rId2"/>
              </a:rPr>
              <a:t>http://data-dev.neotomadb.org/1001</a:t>
            </a:r>
            <a:endParaRPr lang="en-US" dirty="0"/>
          </a:p>
        </p:txBody>
      </p:sp>
      <p:sp>
        <p:nvSpPr>
          <p:cNvPr id="7" name="TextBox 6">
            <a:extLst>
              <a:ext uri="{FF2B5EF4-FFF2-40B4-BE49-F238E27FC236}">
                <a16:creationId xmlns:a16="http://schemas.microsoft.com/office/drawing/2014/main" id="{0B9AF68F-57A6-EC4D-8EED-D9D14D2ED687}"/>
              </a:ext>
            </a:extLst>
          </p:cNvPr>
          <p:cNvSpPr txBox="1"/>
          <p:nvPr/>
        </p:nvSpPr>
        <p:spPr>
          <a:xfrm>
            <a:off x="3419384" y="1602258"/>
            <a:ext cx="1210588" cy="369332"/>
          </a:xfrm>
          <a:prstGeom prst="rect">
            <a:avLst/>
          </a:prstGeom>
          <a:noFill/>
        </p:spPr>
        <p:txBody>
          <a:bodyPr wrap="none" rtlCol="0">
            <a:spAutoFit/>
          </a:bodyPr>
          <a:lstStyle/>
          <a:p>
            <a:r>
              <a:rPr lang="en-US" dirty="0"/>
              <a:t>Example:</a:t>
            </a:r>
          </a:p>
        </p:txBody>
      </p:sp>
      <p:pic>
        <p:nvPicPr>
          <p:cNvPr id="9" name="Picture 8" descr="A screenshot of a cell phone&#10;&#10;Description automatically generated">
            <a:extLst>
              <a:ext uri="{FF2B5EF4-FFF2-40B4-BE49-F238E27FC236}">
                <a16:creationId xmlns:a16="http://schemas.microsoft.com/office/drawing/2014/main" id="{EB00C557-922E-B14B-8D25-383000A756A1}"/>
              </a:ext>
            </a:extLst>
          </p:cNvPr>
          <p:cNvPicPr>
            <a:picLocks noChangeAspect="1"/>
          </p:cNvPicPr>
          <p:nvPr/>
        </p:nvPicPr>
        <p:blipFill>
          <a:blip r:embed="rId3"/>
          <a:stretch>
            <a:fillRect/>
          </a:stretch>
        </p:blipFill>
        <p:spPr>
          <a:xfrm>
            <a:off x="2486722" y="2019714"/>
            <a:ext cx="7412164" cy="3876208"/>
          </a:xfrm>
          <a:prstGeom prst="rect">
            <a:avLst/>
          </a:prstGeom>
        </p:spPr>
      </p:pic>
    </p:spTree>
    <p:extLst>
      <p:ext uri="{BB962C8B-B14F-4D97-AF65-F5344CB8AC3E}">
        <p14:creationId xmlns:p14="http://schemas.microsoft.com/office/powerpoint/2010/main" val="247816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Neotoma Resources: Summary</a:t>
            </a:r>
          </a:p>
        </p:txBody>
      </p:sp>
      <p:sp>
        <p:nvSpPr>
          <p:cNvPr id="9" name="Footer Placeholder 8">
            <a:extLst>
              <a:ext uri="{FF2B5EF4-FFF2-40B4-BE49-F238E27FC236}">
                <a16:creationId xmlns:a16="http://schemas.microsoft.com/office/drawing/2014/main" id="{9FBF50A2-4A37-F248-A144-6608979FFA57}"/>
              </a:ext>
            </a:extLst>
          </p:cNvPr>
          <p:cNvSpPr>
            <a:spLocks noGrp="1"/>
          </p:cNvSpPr>
          <p:nvPr>
            <p:ph type="ftr" sz="quarter" idx="3"/>
          </p:nvPr>
        </p:nvSpPr>
        <p:spPr/>
        <p:txBody>
          <a:bodyPr/>
          <a:lstStyle/>
          <a:p>
            <a:r>
              <a:rPr lang="en-US"/>
              <a:t>Neotoma Paleoecology Database</a:t>
            </a:r>
            <a:endParaRPr lang="en-US" dirty="0"/>
          </a:p>
        </p:txBody>
      </p:sp>
      <p:sp>
        <p:nvSpPr>
          <p:cNvPr id="7" name="Slide Number Placeholder 6">
            <a:extLst>
              <a:ext uri="{FF2B5EF4-FFF2-40B4-BE49-F238E27FC236}">
                <a16:creationId xmlns:a16="http://schemas.microsoft.com/office/drawing/2014/main" id="{92D26907-2B12-4C42-BDD7-9F7637EA6840}"/>
              </a:ext>
            </a:extLst>
          </p:cNvPr>
          <p:cNvSpPr>
            <a:spLocks noGrp="1"/>
          </p:cNvSpPr>
          <p:nvPr>
            <p:ph type="sldNum" sz="quarter" idx="4"/>
          </p:nvPr>
        </p:nvSpPr>
        <p:spPr/>
        <p:txBody>
          <a:bodyPr/>
          <a:lstStyle/>
          <a:p>
            <a:pPr>
              <a:defRPr/>
            </a:pPr>
            <a:fld id="{8595EA9C-6EBD-41EB-B224-99D5076C976A}" type="slidenum">
              <a:rPr lang="en-US" smtClean="0"/>
              <a:pPr>
                <a:defRPr/>
              </a:pPr>
              <a:t>16</a:t>
            </a:fld>
            <a:endParaRPr lang="en-US" dirty="0"/>
          </a:p>
        </p:txBody>
      </p:sp>
      <p:sp>
        <p:nvSpPr>
          <p:cNvPr id="10" name="Date Placeholder 9">
            <a:extLst>
              <a:ext uri="{FF2B5EF4-FFF2-40B4-BE49-F238E27FC236}">
                <a16:creationId xmlns:a16="http://schemas.microsoft.com/office/drawing/2014/main" id="{2D0B477B-1F92-9340-8DA5-7FF61F87CF50}"/>
              </a:ext>
            </a:extLst>
          </p:cNvPr>
          <p:cNvSpPr>
            <a:spLocks noGrp="1"/>
          </p:cNvSpPr>
          <p:nvPr>
            <p:ph type="dt" sz="half" idx="2"/>
          </p:nvPr>
        </p:nvSpPr>
        <p:spPr/>
        <p:txBody>
          <a:bodyPr/>
          <a:lstStyle/>
          <a:p>
            <a:r>
              <a:rPr lang="en-US"/>
              <a:t>Introductory Workshop – INQUA – 6 July 2019 www.neotomadb.org</a:t>
            </a:r>
            <a:endParaRPr lang="en-US" dirty="0"/>
          </a:p>
        </p:txBody>
      </p:sp>
      <p:sp>
        <p:nvSpPr>
          <p:cNvPr id="4" name="TextBox 3"/>
          <p:cNvSpPr txBox="1"/>
          <p:nvPr/>
        </p:nvSpPr>
        <p:spPr>
          <a:xfrm>
            <a:off x="813280" y="1634821"/>
            <a:ext cx="10748013" cy="4401205"/>
          </a:xfrm>
          <a:prstGeom prst="rect">
            <a:avLst/>
          </a:prstGeom>
          <a:noFill/>
        </p:spPr>
        <p:txBody>
          <a:bodyPr wrap="square" rtlCol="0">
            <a:spAutoFit/>
          </a:bodyPr>
          <a:lstStyle/>
          <a:p>
            <a:r>
              <a:rPr lang="en-US" sz="2000" b="1" dirty="0"/>
              <a:t>Neotoma APIs</a:t>
            </a:r>
          </a:p>
          <a:p>
            <a:r>
              <a:rPr lang="en-US" sz="2000" dirty="0">
                <a:hlinkClick r:id="rId2"/>
              </a:rPr>
              <a:t>http://api.neotomadb.org/doc/</a:t>
            </a:r>
            <a:endParaRPr lang="en-US" sz="2000" dirty="0"/>
          </a:p>
          <a:p>
            <a:endParaRPr lang="en-US" sz="2000" dirty="0"/>
          </a:p>
          <a:p>
            <a:br>
              <a:rPr lang="en-US" sz="2000" dirty="0"/>
            </a:br>
            <a:r>
              <a:rPr lang="en-US" sz="2000" b="1" dirty="0"/>
              <a:t>Neotoma Explorer</a:t>
            </a:r>
          </a:p>
          <a:p>
            <a:r>
              <a:rPr lang="en-US" sz="2000" dirty="0">
                <a:hlinkClick r:id="rId3"/>
              </a:rPr>
              <a:t>http://apps.neotomadb.org/explorer/</a:t>
            </a:r>
            <a:endParaRPr lang="en-US" sz="2000" dirty="0"/>
          </a:p>
          <a:p>
            <a:endParaRPr lang="en-US" sz="2000" dirty="0"/>
          </a:p>
          <a:p>
            <a:endParaRPr lang="en-US" sz="2000" dirty="0"/>
          </a:p>
          <a:p>
            <a:r>
              <a:rPr lang="en-US" sz="2000" b="1" dirty="0"/>
              <a:t>Walk-Through Teaching Exercise, Neotoma Explorer</a:t>
            </a:r>
          </a:p>
          <a:p>
            <a:r>
              <a:rPr lang="en-US" sz="2000" dirty="0">
                <a:hlinkClick r:id="rId4"/>
              </a:rPr>
              <a:t>http://serc.carleton.edu/neotoma/activities.html</a:t>
            </a:r>
            <a:endParaRPr lang="en-US" sz="2000" dirty="0"/>
          </a:p>
          <a:p>
            <a:endParaRPr lang="en-US" sz="2000" dirty="0"/>
          </a:p>
          <a:p>
            <a:endParaRPr lang="en-US" sz="2000" dirty="0"/>
          </a:p>
          <a:p>
            <a:r>
              <a:rPr lang="en-US" sz="2000" b="1" i="1" dirty="0" err="1"/>
              <a:t>neotoma</a:t>
            </a:r>
            <a:r>
              <a:rPr lang="en-US" sz="2000" b="1" dirty="0"/>
              <a:t> (R package)</a:t>
            </a:r>
          </a:p>
          <a:p>
            <a:r>
              <a:rPr lang="en-US" sz="2000" dirty="0">
                <a:solidFill>
                  <a:srgbClr val="6B9F25"/>
                </a:solidFill>
              </a:rPr>
              <a:t>CRAN, Goring et al. 2015 </a:t>
            </a:r>
            <a:r>
              <a:rPr lang="en-US" sz="2000" i="1" dirty="0">
                <a:solidFill>
                  <a:srgbClr val="6B9F25"/>
                </a:solidFill>
              </a:rPr>
              <a:t>Open Quaternary</a:t>
            </a:r>
          </a:p>
        </p:txBody>
      </p:sp>
      <p:sp>
        <p:nvSpPr>
          <p:cNvPr id="2" name="TextBox 1"/>
          <p:cNvSpPr txBox="1"/>
          <p:nvPr/>
        </p:nvSpPr>
        <p:spPr>
          <a:xfrm>
            <a:off x="7823244" y="3361067"/>
            <a:ext cx="2868286" cy="707886"/>
          </a:xfrm>
          <a:prstGeom prst="rect">
            <a:avLst/>
          </a:prstGeom>
          <a:noFill/>
        </p:spPr>
        <p:txBody>
          <a:bodyPr wrap="none" rtlCol="0">
            <a:spAutoFit/>
          </a:bodyPr>
          <a:lstStyle/>
          <a:p>
            <a:pPr algn="r"/>
            <a:r>
              <a:rPr lang="en-US" sz="2000" b="1" dirty="0"/>
              <a:t>Flyover Country</a:t>
            </a:r>
          </a:p>
          <a:p>
            <a:pPr algn="r"/>
            <a:r>
              <a:rPr lang="en-US" sz="2000" dirty="0">
                <a:hlinkClick r:id="rId5"/>
              </a:rPr>
              <a:t>https://flyovercountry.io/</a:t>
            </a:r>
            <a:endParaRPr lang="en-US" sz="2000" dirty="0"/>
          </a:p>
        </p:txBody>
      </p:sp>
      <p:sp>
        <p:nvSpPr>
          <p:cNvPr id="5" name="TextBox 4"/>
          <p:cNvSpPr txBox="1"/>
          <p:nvPr/>
        </p:nvSpPr>
        <p:spPr>
          <a:xfrm>
            <a:off x="5055052" y="2216861"/>
            <a:ext cx="5636478" cy="707886"/>
          </a:xfrm>
          <a:prstGeom prst="rect">
            <a:avLst/>
          </a:prstGeom>
          <a:noFill/>
        </p:spPr>
        <p:txBody>
          <a:bodyPr wrap="none" rtlCol="0">
            <a:spAutoFit/>
          </a:bodyPr>
          <a:lstStyle/>
          <a:p>
            <a:pPr algn="r"/>
            <a:r>
              <a:rPr lang="en-US" sz="2000" b="1" dirty="0"/>
              <a:t>ELC APIs</a:t>
            </a:r>
          </a:p>
          <a:p>
            <a:pPr algn="r"/>
            <a:r>
              <a:rPr lang="en-US" sz="2000" dirty="0">
                <a:hlinkClick r:id="rId6"/>
              </a:rPr>
              <a:t>http://earthlifeconsortium.org/docs/api-docs.html</a:t>
            </a:r>
            <a:endParaRPr lang="en-US" sz="2000" dirty="0"/>
          </a:p>
        </p:txBody>
      </p:sp>
      <p:sp>
        <p:nvSpPr>
          <p:cNvPr id="6" name="TextBox 5"/>
          <p:cNvSpPr txBox="1"/>
          <p:nvPr/>
        </p:nvSpPr>
        <p:spPr>
          <a:xfrm>
            <a:off x="6943378" y="4797520"/>
            <a:ext cx="3746795" cy="707886"/>
          </a:xfrm>
          <a:prstGeom prst="rect">
            <a:avLst/>
          </a:prstGeom>
          <a:noFill/>
        </p:spPr>
        <p:txBody>
          <a:bodyPr wrap="none" rtlCol="0">
            <a:spAutoFit/>
          </a:bodyPr>
          <a:lstStyle/>
          <a:p>
            <a:pPr algn="r"/>
            <a:r>
              <a:rPr lang="en-US" sz="2000" b="1" dirty="0" err="1"/>
              <a:t>Tilia</a:t>
            </a:r>
            <a:r>
              <a:rPr lang="en-US" sz="2000" b="1" dirty="0"/>
              <a:t> </a:t>
            </a:r>
          </a:p>
          <a:p>
            <a:pPr algn="r"/>
            <a:r>
              <a:rPr lang="en-US" sz="2000" dirty="0">
                <a:hlinkClick r:id="rId7"/>
              </a:rPr>
              <a:t>http://www.tiliait.com/download/</a:t>
            </a:r>
            <a:endParaRPr lang="en-US" sz="2000" dirty="0"/>
          </a:p>
        </p:txBody>
      </p:sp>
    </p:spTree>
    <p:extLst>
      <p:ext uri="{BB962C8B-B14F-4D97-AF65-F5344CB8AC3E}">
        <p14:creationId xmlns:p14="http://schemas.microsoft.com/office/powerpoint/2010/main" val="533014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Join the </a:t>
            </a:r>
            <a:r>
              <a:rPr lang="en-US" dirty="0" err="1"/>
              <a:t>Neotoma</a:t>
            </a:r>
            <a:r>
              <a:rPr lang="en-US" dirty="0"/>
              <a:t> community!</a:t>
            </a:r>
          </a:p>
        </p:txBody>
      </p:sp>
      <p:sp>
        <p:nvSpPr>
          <p:cNvPr id="7" name="Footer Placeholder 6">
            <a:extLst>
              <a:ext uri="{FF2B5EF4-FFF2-40B4-BE49-F238E27FC236}">
                <a16:creationId xmlns:a16="http://schemas.microsoft.com/office/drawing/2014/main" id="{69D2AC51-DCA7-0E4A-8C5F-3A24B71DF12A}"/>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7BE76B8D-CA6E-F746-81DD-4BDA53C5369E}"/>
              </a:ext>
            </a:extLst>
          </p:cNvPr>
          <p:cNvSpPr>
            <a:spLocks noGrp="1"/>
          </p:cNvSpPr>
          <p:nvPr>
            <p:ph type="sldNum" sz="quarter" idx="4"/>
          </p:nvPr>
        </p:nvSpPr>
        <p:spPr/>
        <p:txBody>
          <a:bodyPr/>
          <a:lstStyle/>
          <a:p>
            <a:fld id="{6D22F896-40B5-4ADD-8801-0D06FADFA095}" type="slidenum">
              <a:rPr lang="en-US" smtClean="0"/>
              <a:t>17</a:t>
            </a:fld>
            <a:endParaRPr lang="en-US" dirty="0"/>
          </a:p>
        </p:txBody>
      </p:sp>
      <p:sp>
        <p:nvSpPr>
          <p:cNvPr id="8" name="Date Placeholder 7">
            <a:extLst>
              <a:ext uri="{FF2B5EF4-FFF2-40B4-BE49-F238E27FC236}">
                <a16:creationId xmlns:a16="http://schemas.microsoft.com/office/drawing/2014/main" id="{8B853962-30E4-4A4E-9989-5B159F6B2E6F}"/>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5" name="Picture 4"/>
          <p:cNvPicPr>
            <a:picLocks noChangeAspect="1"/>
          </p:cNvPicPr>
          <p:nvPr/>
        </p:nvPicPr>
        <p:blipFill>
          <a:blip r:embed="rId2"/>
          <a:stretch>
            <a:fillRect/>
          </a:stretch>
        </p:blipFill>
        <p:spPr>
          <a:xfrm>
            <a:off x="3102964" y="1424041"/>
            <a:ext cx="8424293" cy="4759725"/>
          </a:xfrm>
          <a:prstGeom prst="rect">
            <a:avLst/>
          </a:prstGeom>
        </p:spPr>
      </p:pic>
    </p:spTree>
    <p:extLst>
      <p:ext uri="{BB962C8B-B14F-4D97-AF65-F5344CB8AC3E}">
        <p14:creationId xmlns:p14="http://schemas.microsoft.com/office/powerpoint/2010/main" val="1182750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905BB-C4DC-8547-9E83-1E21E5C1F2DF}"/>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77834D5D-FD53-DC42-B179-346902532CC9}"/>
              </a:ext>
            </a:extLst>
          </p:cNvPr>
          <p:cNvSpPr>
            <a:spLocks noGrp="1"/>
          </p:cNvSpPr>
          <p:nvPr>
            <p:ph type="sldNum" sz="quarter" idx="4"/>
          </p:nvPr>
        </p:nvSpPr>
        <p:spPr/>
        <p:txBody>
          <a:bodyPr/>
          <a:lstStyle/>
          <a:p>
            <a:fld id="{6D22F896-40B5-4ADD-8801-0D06FADFA095}" type="slidenum">
              <a:rPr lang="en-US" smtClean="0"/>
              <a:pPr/>
              <a:t>18</a:t>
            </a:fld>
            <a:endParaRPr lang="en-US" dirty="0"/>
          </a:p>
        </p:txBody>
      </p:sp>
      <p:sp>
        <p:nvSpPr>
          <p:cNvPr id="4" name="Date Placeholder 3">
            <a:extLst>
              <a:ext uri="{FF2B5EF4-FFF2-40B4-BE49-F238E27FC236}">
                <a16:creationId xmlns:a16="http://schemas.microsoft.com/office/drawing/2014/main" id="{2B5198A7-1A60-3C4B-9300-2F38CE6AF888}"/>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464183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otomaERD.gif"/>
          <p:cNvPicPr>
            <a:picLocks noChangeAspect="1"/>
          </p:cNvPicPr>
          <p:nvPr/>
        </p:nvPicPr>
        <p:blipFill>
          <a:blip r:embed="rId2" cstate="screen"/>
          <a:srcRect t="3928"/>
          <a:stretch>
            <a:fillRect/>
          </a:stretch>
        </p:blipFill>
        <p:spPr>
          <a:xfrm>
            <a:off x="515991" y="2153152"/>
            <a:ext cx="6344757" cy="3711914"/>
          </a:xfrm>
          <a:prstGeom prst="rect">
            <a:avLst/>
          </a:prstGeom>
        </p:spPr>
      </p:pic>
      <p:sp>
        <p:nvSpPr>
          <p:cNvPr id="2" name="Title 1"/>
          <p:cNvSpPr>
            <a:spLocks noGrp="1"/>
          </p:cNvSpPr>
          <p:nvPr>
            <p:ph type="title"/>
          </p:nvPr>
        </p:nvSpPr>
        <p:spPr/>
        <p:txBody>
          <a:bodyPr>
            <a:normAutofit fontScale="90000"/>
          </a:bodyPr>
          <a:lstStyle/>
          <a:p>
            <a:pPr algn="l"/>
            <a:r>
              <a:rPr lang="en-US" dirty="0"/>
              <a:t>Navigating Neotoma: </a:t>
            </a:r>
            <a:br>
              <a:rPr lang="en-US" dirty="0"/>
            </a:br>
            <a:r>
              <a:rPr lang="en-US" dirty="0"/>
              <a:t>Key concepts and data model</a:t>
            </a:r>
          </a:p>
        </p:txBody>
      </p:sp>
      <p:sp>
        <p:nvSpPr>
          <p:cNvPr id="8" name="Footer Placeholder 7">
            <a:extLst>
              <a:ext uri="{FF2B5EF4-FFF2-40B4-BE49-F238E27FC236}">
                <a16:creationId xmlns:a16="http://schemas.microsoft.com/office/drawing/2014/main" id="{E97D1722-96E5-EC4A-B92B-1ECD3C3B5B9E}"/>
              </a:ext>
            </a:extLst>
          </p:cNvPr>
          <p:cNvSpPr>
            <a:spLocks noGrp="1"/>
          </p:cNvSpPr>
          <p:nvPr>
            <p:ph type="ftr" sz="quarter" idx="3"/>
          </p:nvPr>
        </p:nvSpPr>
        <p:spPr/>
        <p:txBody>
          <a:bodyPr/>
          <a:lstStyle/>
          <a:p>
            <a:r>
              <a:rPr lang="en-US"/>
              <a:t>Neotoma Paleoecology Database</a:t>
            </a:r>
            <a:endParaRPr lang="en-US" dirty="0"/>
          </a:p>
        </p:txBody>
      </p:sp>
      <p:sp>
        <p:nvSpPr>
          <p:cNvPr id="5" name="Slide Number Placeholder 4">
            <a:extLst>
              <a:ext uri="{FF2B5EF4-FFF2-40B4-BE49-F238E27FC236}">
                <a16:creationId xmlns:a16="http://schemas.microsoft.com/office/drawing/2014/main" id="{52E0D15F-86F0-5D41-B612-503F71DD31B0}"/>
              </a:ext>
            </a:extLst>
          </p:cNvPr>
          <p:cNvSpPr>
            <a:spLocks noGrp="1"/>
          </p:cNvSpPr>
          <p:nvPr>
            <p:ph type="sldNum" sz="quarter" idx="4"/>
          </p:nvPr>
        </p:nvSpPr>
        <p:spPr/>
        <p:txBody>
          <a:bodyPr/>
          <a:lstStyle/>
          <a:p>
            <a:fld id="{6D22F896-40B5-4ADD-8801-0D06FADFA095}" type="slidenum">
              <a:rPr lang="en-US" smtClean="0"/>
              <a:t>19</a:t>
            </a:fld>
            <a:endParaRPr lang="en-US" dirty="0"/>
          </a:p>
        </p:txBody>
      </p:sp>
      <p:sp>
        <p:nvSpPr>
          <p:cNvPr id="9" name="Date Placeholder 8">
            <a:extLst>
              <a:ext uri="{FF2B5EF4-FFF2-40B4-BE49-F238E27FC236}">
                <a16:creationId xmlns:a16="http://schemas.microsoft.com/office/drawing/2014/main" id="{502ECE2D-722E-8349-BCFB-048CEC1BEFC1}"/>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6" name="Picture 8" descr="LogoPollenHRC.png"/>
          <p:cNvPicPr>
            <a:picLocks noChangeAspect="1"/>
          </p:cNvPicPr>
          <p:nvPr/>
        </p:nvPicPr>
        <p:blipFill>
          <a:blip r:embed="rId3" cstate="screen"/>
          <a:srcRect/>
          <a:stretch>
            <a:fillRect/>
          </a:stretch>
        </p:blipFill>
        <p:spPr bwMode="auto">
          <a:xfrm>
            <a:off x="9207500" y="146054"/>
            <a:ext cx="1371600" cy="1021556"/>
          </a:xfrm>
          <a:prstGeom prst="rect">
            <a:avLst/>
          </a:prstGeom>
          <a:noFill/>
          <a:ln w="9525">
            <a:noFill/>
            <a:miter lim="800000"/>
            <a:headEnd/>
            <a:tailEnd/>
          </a:ln>
        </p:spPr>
      </p:pic>
      <p:sp>
        <p:nvSpPr>
          <p:cNvPr id="7" name="TextBox 6">
            <a:extLst>
              <a:ext uri="{FF2B5EF4-FFF2-40B4-BE49-F238E27FC236}">
                <a16:creationId xmlns:a16="http://schemas.microsoft.com/office/drawing/2014/main" id="{D79EB01F-425B-7740-8FDA-A5C0A67E97CD}"/>
              </a:ext>
            </a:extLst>
          </p:cNvPr>
          <p:cNvSpPr txBox="1"/>
          <p:nvPr/>
        </p:nvSpPr>
        <p:spPr>
          <a:xfrm>
            <a:off x="445279" y="1712333"/>
            <a:ext cx="2390398" cy="369332"/>
          </a:xfrm>
          <a:prstGeom prst="rect">
            <a:avLst/>
          </a:prstGeom>
          <a:noFill/>
        </p:spPr>
        <p:txBody>
          <a:bodyPr wrap="none" rtlCol="0">
            <a:spAutoFit/>
          </a:bodyPr>
          <a:lstStyle/>
          <a:p>
            <a:r>
              <a:rPr lang="en-US" dirty="0"/>
              <a:t>Schema circa 2010:</a:t>
            </a:r>
          </a:p>
        </p:txBody>
      </p:sp>
      <p:sp>
        <p:nvSpPr>
          <p:cNvPr id="10" name="TextBox 9">
            <a:extLst>
              <a:ext uri="{FF2B5EF4-FFF2-40B4-BE49-F238E27FC236}">
                <a16:creationId xmlns:a16="http://schemas.microsoft.com/office/drawing/2014/main" id="{DEBDFF48-06FD-C44E-B818-FDC7E008E60B}"/>
              </a:ext>
            </a:extLst>
          </p:cNvPr>
          <p:cNvSpPr txBox="1"/>
          <p:nvPr/>
        </p:nvSpPr>
        <p:spPr>
          <a:xfrm>
            <a:off x="7212415" y="1712333"/>
            <a:ext cx="4724889" cy="2308324"/>
          </a:xfrm>
          <a:prstGeom prst="rect">
            <a:avLst/>
          </a:prstGeom>
          <a:noFill/>
        </p:spPr>
        <p:txBody>
          <a:bodyPr wrap="square" rtlCol="0">
            <a:spAutoFit/>
          </a:bodyPr>
          <a:lstStyle/>
          <a:p>
            <a:r>
              <a:rPr lang="en-US" dirty="0"/>
              <a:t>Schema circa 2019:</a:t>
            </a:r>
          </a:p>
          <a:p>
            <a:endParaRPr lang="en-US" dirty="0"/>
          </a:p>
          <a:p>
            <a:r>
              <a:rPr lang="en-US" dirty="0"/>
              <a:t>More complicated now with additional functionality!</a:t>
            </a:r>
          </a:p>
          <a:p>
            <a:endParaRPr lang="en-US" dirty="0"/>
          </a:p>
          <a:p>
            <a:r>
              <a:rPr lang="en-US" dirty="0"/>
              <a:t>Best viewed at:</a:t>
            </a:r>
          </a:p>
          <a:p>
            <a:r>
              <a:rPr lang="en-US" dirty="0"/>
              <a:t>http://</a:t>
            </a:r>
            <a:r>
              <a:rPr lang="en-US" dirty="0" err="1"/>
              <a:t>neotomadb.github.io</a:t>
            </a:r>
            <a:r>
              <a:rPr lang="en-US" dirty="0"/>
              <a:t>/</a:t>
            </a:r>
            <a:r>
              <a:rPr lang="en-US" dirty="0" err="1"/>
              <a:t>dbschema</a:t>
            </a:r>
            <a:r>
              <a:rPr lang="en-US" dirty="0"/>
              <a:t>/</a:t>
            </a:r>
            <a:r>
              <a:rPr lang="en-US" dirty="0" err="1"/>
              <a:t>index.html</a:t>
            </a:r>
            <a:endParaRPr lang="en-US" dirty="0"/>
          </a:p>
        </p:txBody>
      </p:sp>
    </p:spTree>
    <p:extLst>
      <p:ext uri="{BB962C8B-B14F-4D97-AF65-F5344CB8AC3E}">
        <p14:creationId xmlns:p14="http://schemas.microsoft.com/office/powerpoint/2010/main" val="596716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Introductions</a:t>
            </a:r>
          </a:p>
          <a:p>
            <a:r>
              <a:rPr lang="en-US" dirty="0"/>
              <a:t>Intro to databases</a:t>
            </a:r>
          </a:p>
          <a:p>
            <a:r>
              <a:rPr lang="en-US" dirty="0"/>
              <a:t>Intro to Neotoma</a:t>
            </a:r>
          </a:p>
          <a:p>
            <a:r>
              <a:rPr lang="en-US" dirty="0"/>
              <a:t>Neotoma data model</a:t>
            </a:r>
          </a:p>
          <a:p>
            <a:pPr marL="0" indent="0">
              <a:buNone/>
            </a:pPr>
            <a:r>
              <a:rPr lang="en-US" dirty="0"/>
              <a:t>---  10:45 – 11:30am: BREAK   ---</a:t>
            </a:r>
          </a:p>
          <a:p>
            <a:r>
              <a:rPr lang="en-US" dirty="0"/>
              <a:t>Neotoma Software Ecosystem</a:t>
            </a:r>
          </a:p>
          <a:p>
            <a:r>
              <a:rPr lang="en-US" dirty="0"/>
              <a:t>Overview: Getting data into and out of Neotoma</a:t>
            </a:r>
          </a:p>
          <a:p>
            <a:r>
              <a:rPr lang="en-US" dirty="0"/>
              <a:t>Sandbox time!</a:t>
            </a:r>
          </a:p>
          <a:p>
            <a:endParaRPr lang="en-US" dirty="0"/>
          </a:p>
        </p:txBody>
      </p:sp>
      <p:sp>
        <p:nvSpPr>
          <p:cNvPr id="5" name="Slide Number Placeholder 4">
            <a:extLst>
              <a:ext uri="{FF2B5EF4-FFF2-40B4-BE49-F238E27FC236}">
                <a16:creationId xmlns:a16="http://schemas.microsoft.com/office/drawing/2014/main" id="{DBDBDAD7-FCCF-A44A-9DC3-152EFB33B3A5}"/>
              </a:ext>
            </a:extLst>
          </p:cNvPr>
          <p:cNvSpPr>
            <a:spLocks noGrp="1"/>
          </p:cNvSpPr>
          <p:nvPr>
            <p:ph type="sldNum" sz="quarter" idx="4"/>
          </p:nvPr>
        </p:nvSpPr>
        <p:spPr/>
        <p:txBody>
          <a:bodyPr/>
          <a:lstStyle/>
          <a:p>
            <a:fld id="{6D22F896-40B5-4ADD-8801-0D06FADFA095}" type="slidenum">
              <a:rPr lang="en-US" smtClean="0"/>
              <a:pPr/>
              <a:t>2</a:t>
            </a:fld>
            <a:endParaRPr lang="en-US" dirty="0"/>
          </a:p>
        </p:txBody>
      </p:sp>
      <p:sp>
        <p:nvSpPr>
          <p:cNvPr id="9" name="Footer Placeholder 8">
            <a:extLst>
              <a:ext uri="{FF2B5EF4-FFF2-40B4-BE49-F238E27FC236}">
                <a16:creationId xmlns:a16="http://schemas.microsoft.com/office/drawing/2014/main" id="{55A6A94F-593F-D24B-A2A3-44B341B539B3}"/>
              </a:ext>
            </a:extLst>
          </p:cNvPr>
          <p:cNvSpPr>
            <a:spLocks noGrp="1"/>
          </p:cNvSpPr>
          <p:nvPr>
            <p:ph type="ftr" sz="quarter" idx="3"/>
          </p:nvPr>
        </p:nvSpPr>
        <p:spPr/>
        <p:txBody>
          <a:bodyPr/>
          <a:lstStyle/>
          <a:p>
            <a:r>
              <a:rPr lang="en-US"/>
              <a:t>Neotoma Paleoecology Database</a:t>
            </a:r>
            <a:endParaRPr lang="en-US" dirty="0"/>
          </a:p>
        </p:txBody>
      </p:sp>
      <p:sp>
        <p:nvSpPr>
          <p:cNvPr id="10" name="Date Placeholder 9">
            <a:extLst>
              <a:ext uri="{FF2B5EF4-FFF2-40B4-BE49-F238E27FC236}">
                <a16:creationId xmlns:a16="http://schemas.microsoft.com/office/drawing/2014/main" id="{C289FFDD-8FCF-D245-85D8-5F35DB2F96F0}"/>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1875446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Key Concepts:</a:t>
            </a:r>
            <a:br>
              <a:rPr lang="en-US" dirty="0"/>
            </a:br>
            <a:r>
              <a:rPr lang="en-US" sz="2400" dirty="0"/>
              <a:t>Sites, Collection Units, Analysis Units, Samples, Datasets</a:t>
            </a:r>
            <a:r>
              <a:rPr lang="en-US" sz="2800" dirty="0"/>
              <a:t>  </a:t>
            </a:r>
          </a:p>
        </p:txBody>
      </p:sp>
      <p:sp>
        <p:nvSpPr>
          <p:cNvPr id="24" name="Footer Placeholder 23">
            <a:extLst>
              <a:ext uri="{FF2B5EF4-FFF2-40B4-BE49-F238E27FC236}">
                <a16:creationId xmlns:a16="http://schemas.microsoft.com/office/drawing/2014/main" id="{1885274A-D2EC-3648-AF46-D71475C7E070}"/>
              </a:ext>
            </a:extLst>
          </p:cNvPr>
          <p:cNvSpPr>
            <a:spLocks noGrp="1"/>
          </p:cNvSpPr>
          <p:nvPr>
            <p:ph type="ftr" sz="quarter" idx="3"/>
          </p:nvPr>
        </p:nvSpPr>
        <p:spPr/>
        <p:txBody>
          <a:bodyPr/>
          <a:lstStyle/>
          <a:p>
            <a:r>
              <a:rPr lang="en-US"/>
              <a:t>Neotoma Paleoecology Database</a:t>
            </a:r>
            <a:endParaRPr lang="en-US" dirty="0"/>
          </a:p>
        </p:txBody>
      </p:sp>
      <p:sp>
        <p:nvSpPr>
          <p:cNvPr id="2" name="Slide Number Placeholder 1">
            <a:extLst>
              <a:ext uri="{FF2B5EF4-FFF2-40B4-BE49-F238E27FC236}">
                <a16:creationId xmlns:a16="http://schemas.microsoft.com/office/drawing/2014/main" id="{EFC250AB-39FF-364F-A5EC-79AB1B7DA1F2}"/>
              </a:ext>
            </a:extLst>
          </p:cNvPr>
          <p:cNvSpPr>
            <a:spLocks noGrp="1"/>
          </p:cNvSpPr>
          <p:nvPr>
            <p:ph type="sldNum" sz="quarter" idx="4"/>
          </p:nvPr>
        </p:nvSpPr>
        <p:spPr/>
        <p:txBody>
          <a:bodyPr/>
          <a:lstStyle/>
          <a:p>
            <a:pPr>
              <a:defRPr/>
            </a:pPr>
            <a:fld id="{8595EA9C-6EBD-41EB-B224-99D5076C976A}" type="slidenum">
              <a:rPr lang="en-US" smtClean="0"/>
              <a:pPr>
                <a:defRPr/>
              </a:pPr>
              <a:t>20</a:t>
            </a:fld>
            <a:endParaRPr lang="en-US" dirty="0"/>
          </a:p>
        </p:txBody>
      </p:sp>
      <p:sp>
        <p:nvSpPr>
          <p:cNvPr id="25" name="Date Placeholder 24">
            <a:extLst>
              <a:ext uri="{FF2B5EF4-FFF2-40B4-BE49-F238E27FC236}">
                <a16:creationId xmlns:a16="http://schemas.microsoft.com/office/drawing/2014/main" id="{C7D095CC-2773-354E-A567-7F8D824079CE}"/>
              </a:ext>
            </a:extLst>
          </p:cNvPr>
          <p:cNvSpPr>
            <a:spLocks noGrp="1"/>
          </p:cNvSpPr>
          <p:nvPr>
            <p:ph type="dt" sz="half" idx="2"/>
          </p:nvPr>
        </p:nvSpPr>
        <p:spPr/>
        <p:txBody>
          <a:bodyPr/>
          <a:lstStyle/>
          <a:p>
            <a:r>
              <a:rPr lang="en-US"/>
              <a:t>Introductory Workshop – INQUA – 6 July 2019 www.neotomadb.org</a:t>
            </a:r>
            <a:endParaRPr lang="en-US" dirty="0"/>
          </a:p>
        </p:txBody>
      </p:sp>
      <p:cxnSp>
        <p:nvCxnSpPr>
          <p:cNvPr id="26" name="Elbow Connector 25">
            <a:extLst>
              <a:ext uri="{FF2B5EF4-FFF2-40B4-BE49-F238E27FC236}">
                <a16:creationId xmlns:a16="http://schemas.microsoft.com/office/drawing/2014/main" id="{EFA8D932-60A3-8649-914F-86E41D287FE4}"/>
              </a:ext>
            </a:extLst>
          </p:cNvPr>
          <p:cNvCxnSpPr/>
          <p:nvPr/>
        </p:nvCxnSpPr>
        <p:spPr bwMode="auto">
          <a:xfrm>
            <a:off x="4801873" y="2517140"/>
            <a:ext cx="357207" cy="182313"/>
          </a:xfrm>
          <a:prstGeom prst="bentConnector3">
            <a:avLst>
              <a:gd name="adj1" fmla="val 50000"/>
            </a:avLst>
          </a:prstGeom>
          <a:noFill/>
          <a:ln w="22225" cap="flat" cmpd="sng" algn="ctr">
            <a:solidFill>
              <a:schemeClr val="tx1">
                <a:lumMod val="65000"/>
              </a:schemeClr>
            </a:solidFill>
            <a:prstDash val="solid"/>
            <a:round/>
            <a:headEnd type="none" w="med" len="med"/>
            <a:tailEnd type="none" w="med" len="med"/>
          </a:ln>
          <a:effectLst/>
        </p:spPr>
      </p:cxnSp>
      <p:grpSp>
        <p:nvGrpSpPr>
          <p:cNvPr id="27" name="Group 26">
            <a:extLst>
              <a:ext uri="{FF2B5EF4-FFF2-40B4-BE49-F238E27FC236}">
                <a16:creationId xmlns:a16="http://schemas.microsoft.com/office/drawing/2014/main" id="{ED47C344-EE92-394F-AAFC-62C2332AB679}"/>
              </a:ext>
            </a:extLst>
          </p:cNvPr>
          <p:cNvGrpSpPr/>
          <p:nvPr/>
        </p:nvGrpSpPr>
        <p:grpSpPr>
          <a:xfrm>
            <a:off x="4747104" y="2552852"/>
            <a:ext cx="5461529" cy="2171212"/>
            <a:chOff x="3469481" y="2083589"/>
            <a:chExt cx="5461529" cy="2171212"/>
          </a:xfrm>
        </p:grpSpPr>
        <p:sp>
          <p:nvSpPr>
            <p:cNvPr id="28" name="Freeform 27">
              <a:extLst>
                <a:ext uri="{FF2B5EF4-FFF2-40B4-BE49-F238E27FC236}">
                  <a16:creationId xmlns:a16="http://schemas.microsoft.com/office/drawing/2014/main" id="{D4C6383E-D536-5145-B5F9-24E5B25DEDED}"/>
                </a:ext>
              </a:extLst>
            </p:cNvPr>
            <p:cNvSpPr/>
            <p:nvPr/>
          </p:nvSpPr>
          <p:spPr bwMode="auto">
            <a:xfrm>
              <a:off x="3469481" y="2083589"/>
              <a:ext cx="190500" cy="207173"/>
            </a:xfrm>
            <a:custGeom>
              <a:avLst/>
              <a:gdLst>
                <a:gd name="connsiteX0" fmla="*/ 0 w 190500"/>
                <a:gd name="connsiteY0" fmla="*/ 0 h 126206"/>
                <a:gd name="connsiteX1" fmla="*/ 190500 w 190500"/>
                <a:gd name="connsiteY1" fmla="*/ 0 h 126206"/>
                <a:gd name="connsiteX2" fmla="*/ 190500 w 190500"/>
                <a:gd name="connsiteY2" fmla="*/ 126206 h 126206"/>
                <a:gd name="connsiteX3" fmla="*/ 0 w 190500"/>
                <a:gd name="connsiteY3" fmla="*/ 126206 h 126206"/>
                <a:gd name="connsiteX4" fmla="*/ 0 w 190500"/>
                <a:gd name="connsiteY4" fmla="*/ 0 h 126206"/>
                <a:gd name="connsiteX0" fmla="*/ 0 w 190500"/>
                <a:gd name="connsiteY0" fmla="*/ 126206 h 217646"/>
                <a:gd name="connsiteX1" fmla="*/ 0 w 190500"/>
                <a:gd name="connsiteY1" fmla="*/ 0 h 217646"/>
                <a:gd name="connsiteX2" fmla="*/ 190500 w 190500"/>
                <a:gd name="connsiteY2" fmla="*/ 0 h 217646"/>
                <a:gd name="connsiteX3" fmla="*/ 190500 w 190500"/>
                <a:gd name="connsiteY3" fmla="*/ 126206 h 217646"/>
                <a:gd name="connsiteX4" fmla="*/ 91440 w 190500"/>
                <a:gd name="connsiteY4" fmla="*/ 217646 h 217646"/>
                <a:gd name="connsiteX0" fmla="*/ 0 w 190500"/>
                <a:gd name="connsiteY0" fmla="*/ 126206 h 217646"/>
                <a:gd name="connsiteX1" fmla="*/ 0 w 190500"/>
                <a:gd name="connsiteY1" fmla="*/ 0 h 217646"/>
                <a:gd name="connsiteX2" fmla="*/ 190500 w 190500"/>
                <a:gd name="connsiteY2" fmla="*/ 0 h 217646"/>
                <a:gd name="connsiteX3" fmla="*/ 190500 w 190500"/>
                <a:gd name="connsiteY3" fmla="*/ 126206 h 217646"/>
                <a:gd name="connsiteX4" fmla="*/ 91440 w 190500"/>
                <a:gd name="connsiteY4" fmla="*/ 217646 h 217646"/>
                <a:gd name="connsiteX0" fmla="*/ 0 w 190500"/>
                <a:gd name="connsiteY0" fmla="*/ 126206 h 126206"/>
                <a:gd name="connsiteX1" fmla="*/ 0 w 190500"/>
                <a:gd name="connsiteY1" fmla="*/ 0 h 126206"/>
                <a:gd name="connsiteX2" fmla="*/ 190500 w 190500"/>
                <a:gd name="connsiteY2" fmla="*/ 0 h 126206"/>
                <a:gd name="connsiteX3" fmla="*/ 190500 w 190500"/>
                <a:gd name="connsiteY3" fmla="*/ 126206 h 126206"/>
                <a:gd name="connsiteX0" fmla="*/ 0 w 190500"/>
                <a:gd name="connsiteY0" fmla="*/ 0 h 126206"/>
                <a:gd name="connsiteX1" fmla="*/ 190500 w 190500"/>
                <a:gd name="connsiteY1" fmla="*/ 0 h 126206"/>
                <a:gd name="connsiteX2" fmla="*/ 190500 w 190500"/>
                <a:gd name="connsiteY2" fmla="*/ 126206 h 126206"/>
              </a:gdLst>
              <a:ahLst/>
              <a:cxnLst>
                <a:cxn ang="0">
                  <a:pos x="connsiteX0" y="connsiteY0"/>
                </a:cxn>
                <a:cxn ang="0">
                  <a:pos x="connsiteX1" y="connsiteY1"/>
                </a:cxn>
                <a:cxn ang="0">
                  <a:pos x="connsiteX2" y="connsiteY2"/>
                </a:cxn>
              </a:cxnLst>
              <a:rect l="l" t="t" r="r" b="b"/>
              <a:pathLst>
                <a:path w="190500" h="126206">
                  <a:moveTo>
                    <a:pt x="0" y="0"/>
                  </a:moveTo>
                  <a:lnTo>
                    <a:pt x="190500" y="0"/>
                  </a:lnTo>
                  <a:lnTo>
                    <a:pt x="190500" y="126206"/>
                  </a:lnTo>
                </a:path>
              </a:pathLst>
            </a:custGeom>
            <a:noFill/>
            <a:ln w="22225" cap="flat" cmpd="sng" algn="ctr">
              <a:solidFill>
                <a:schemeClr val="tx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solidFill>
                  <a:schemeClr val="tx1">
                    <a:lumMod val="65000"/>
                    <a:lumOff val="35000"/>
                  </a:schemeClr>
                </a:solidFill>
              </a:endParaRPr>
            </a:p>
          </p:txBody>
        </p:sp>
        <p:sp>
          <p:nvSpPr>
            <p:cNvPr id="29" name="Freeform 28">
              <a:extLst>
                <a:ext uri="{FF2B5EF4-FFF2-40B4-BE49-F238E27FC236}">
                  <a16:creationId xmlns:a16="http://schemas.microsoft.com/office/drawing/2014/main" id="{4562B9CB-EC82-F34F-9704-B1FCC267369E}"/>
                </a:ext>
              </a:extLst>
            </p:cNvPr>
            <p:cNvSpPr/>
            <p:nvPr/>
          </p:nvSpPr>
          <p:spPr bwMode="auto">
            <a:xfrm>
              <a:off x="3659982" y="2243121"/>
              <a:ext cx="5271028" cy="2011680"/>
            </a:xfrm>
            <a:custGeom>
              <a:avLst/>
              <a:gdLst>
                <a:gd name="connsiteX0" fmla="*/ 0 w 5232400"/>
                <a:gd name="connsiteY0" fmla="*/ 0 h 2311401"/>
                <a:gd name="connsiteX1" fmla="*/ 5232400 w 5232400"/>
                <a:gd name="connsiteY1" fmla="*/ 0 h 2311401"/>
                <a:gd name="connsiteX2" fmla="*/ 5232400 w 5232400"/>
                <a:gd name="connsiteY2" fmla="*/ 2311401 h 2311401"/>
                <a:gd name="connsiteX3" fmla="*/ 0 w 5232400"/>
                <a:gd name="connsiteY3" fmla="*/ 2311401 h 2311401"/>
                <a:gd name="connsiteX4" fmla="*/ 0 w 5232400"/>
                <a:gd name="connsiteY4" fmla="*/ 0 h 2311401"/>
                <a:gd name="connsiteX0" fmla="*/ 0 w 5232400"/>
                <a:gd name="connsiteY0" fmla="*/ 0 h 2311401"/>
                <a:gd name="connsiteX1" fmla="*/ 5026290 w 5232400"/>
                <a:gd name="connsiteY1" fmla="*/ 0 h 2311401"/>
                <a:gd name="connsiteX2" fmla="*/ 5232400 w 5232400"/>
                <a:gd name="connsiteY2" fmla="*/ 0 h 2311401"/>
                <a:gd name="connsiteX3" fmla="*/ 5232400 w 5232400"/>
                <a:gd name="connsiteY3" fmla="*/ 2311401 h 2311401"/>
                <a:gd name="connsiteX4" fmla="*/ 0 w 5232400"/>
                <a:gd name="connsiteY4" fmla="*/ 2311401 h 2311401"/>
                <a:gd name="connsiteX5" fmla="*/ 0 w 5232400"/>
                <a:gd name="connsiteY5" fmla="*/ 0 h 2311401"/>
                <a:gd name="connsiteX0" fmla="*/ 0 w 5232400"/>
                <a:gd name="connsiteY0" fmla="*/ 2381 h 2313782"/>
                <a:gd name="connsiteX1" fmla="*/ 4847696 w 5232400"/>
                <a:gd name="connsiteY1" fmla="*/ 0 h 2313782"/>
                <a:gd name="connsiteX2" fmla="*/ 5026290 w 5232400"/>
                <a:gd name="connsiteY2" fmla="*/ 2381 h 2313782"/>
                <a:gd name="connsiteX3" fmla="*/ 5232400 w 5232400"/>
                <a:gd name="connsiteY3" fmla="*/ 2381 h 2313782"/>
                <a:gd name="connsiteX4" fmla="*/ 5232400 w 5232400"/>
                <a:gd name="connsiteY4" fmla="*/ 2313782 h 2313782"/>
                <a:gd name="connsiteX5" fmla="*/ 0 w 5232400"/>
                <a:gd name="connsiteY5" fmla="*/ 2313782 h 2313782"/>
                <a:gd name="connsiteX6" fmla="*/ 0 w 5232400"/>
                <a:gd name="connsiteY6" fmla="*/ 2381 h 2313782"/>
                <a:gd name="connsiteX0" fmla="*/ 4847696 w 5232400"/>
                <a:gd name="connsiteY0" fmla="*/ 0 h 2313782"/>
                <a:gd name="connsiteX1" fmla="*/ 5026290 w 5232400"/>
                <a:gd name="connsiteY1" fmla="*/ 2381 h 2313782"/>
                <a:gd name="connsiteX2" fmla="*/ 5232400 w 5232400"/>
                <a:gd name="connsiteY2" fmla="*/ 2381 h 2313782"/>
                <a:gd name="connsiteX3" fmla="*/ 5232400 w 5232400"/>
                <a:gd name="connsiteY3" fmla="*/ 2313782 h 2313782"/>
                <a:gd name="connsiteX4" fmla="*/ 0 w 5232400"/>
                <a:gd name="connsiteY4" fmla="*/ 2313782 h 2313782"/>
                <a:gd name="connsiteX5" fmla="*/ 0 w 5232400"/>
                <a:gd name="connsiteY5" fmla="*/ 2381 h 2313782"/>
                <a:gd name="connsiteX6" fmla="*/ 4939136 w 5232400"/>
                <a:gd name="connsiteY6" fmla="*/ 91440 h 2313782"/>
                <a:gd name="connsiteX0" fmla="*/ 5026290 w 5232400"/>
                <a:gd name="connsiteY0" fmla="*/ 794 h 2312195"/>
                <a:gd name="connsiteX1" fmla="*/ 5232400 w 5232400"/>
                <a:gd name="connsiteY1" fmla="*/ 794 h 2312195"/>
                <a:gd name="connsiteX2" fmla="*/ 5232400 w 5232400"/>
                <a:gd name="connsiteY2" fmla="*/ 2312195 h 2312195"/>
                <a:gd name="connsiteX3" fmla="*/ 0 w 5232400"/>
                <a:gd name="connsiteY3" fmla="*/ 2312195 h 2312195"/>
                <a:gd name="connsiteX4" fmla="*/ 0 w 5232400"/>
                <a:gd name="connsiteY4" fmla="*/ 794 h 2312195"/>
                <a:gd name="connsiteX5" fmla="*/ 4939136 w 5232400"/>
                <a:gd name="connsiteY5" fmla="*/ 89853 h 2312195"/>
                <a:gd name="connsiteX0" fmla="*/ 5026290 w 5232400"/>
                <a:gd name="connsiteY0" fmla="*/ 0 h 2311401"/>
                <a:gd name="connsiteX1" fmla="*/ 5232400 w 5232400"/>
                <a:gd name="connsiteY1" fmla="*/ 0 h 2311401"/>
                <a:gd name="connsiteX2" fmla="*/ 5232400 w 5232400"/>
                <a:gd name="connsiteY2" fmla="*/ 2311401 h 2311401"/>
                <a:gd name="connsiteX3" fmla="*/ 0 w 5232400"/>
                <a:gd name="connsiteY3" fmla="*/ 2311401 h 2311401"/>
                <a:gd name="connsiteX4" fmla="*/ 0 w 5232400"/>
                <a:gd name="connsiteY4" fmla="*/ 0 h 2311401"/>
                <a:gd name="connsiteX0" fmla="*/ 5028655 w 5234765"/>
                <a:gd name="connsiteY0" fmla="*/ 0 h 2311401"/>
                <a:gd name="connsiteX1" fmla="*/ 5234765 w 5234765"/>
                <a:gd name="connsiteY1" fmla="*/ 0 h 2311401"/>
                <a:gd name="connsiteX2" fmla="*/ 5234765 w 5234765"/>
                <a:gd name="connsiteY2" fmla="*/ 2311401 h 2311401"/>
                <a:gd name="connsiteX3" fmla="*/ 2365 w 5234765"/>
                <a:gd name="connsiteY3" fmla="*/ 2311401 h 2311401"/>
                <a:gd name="connsiteX4" fmla="*/ 0 w 5234765"/>
                <a:gd name="connsiteY4" fmla="*/ 28872 h 2311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4765" h="2311401">
                  <a:moveTo>
                    <a:pt x="5028655" y="0"/>
                  </a:moveTo>
                  <a:lnTo>
                    <a:pt x="5234765" y="0"/>
                  </a:lnTo>
                  <a:lnTo>
                    <a:pt x="5234765" y="2311401"/>
                  </a:lnTo>
                  <a:lnTo>
                    <a:pt x="2365" y="2311401"/>
                  </a:lnTo>
                  <a:cubicBezTo>
                    <a:pt x="1577" y="1550558"/>
                    <a:pt x="788" y="789715"/>
                    <a:pt x="0" y="28872"/>
                  </a:cubicBezTo>
                </a:path>
              </a:pathLst>
            </a:custGeom>
            <a:noFill/>
            <a:ln w="22225" cap="flat" cmpd="sng" algn="ctr">
              <a:solidFill>
                <a:schemeClr val="tx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solidFill>
                  <a:schemeClr val="tx1">
                    <a:lumMod val="65000"/>
                    <a:lumOff val="35000"/>
                  </a:schemeClr>
                </a:solidFill>
              </a:endParaRPr>
            </a:p>
          </p:txBody>
        </p:sp>
      </p:grpSp>
      <p:cxnSp>
        <p:nvCxnSpPr>
          <p:cNvPr id="30" name="Elbow Connector 29">
            <a:extLst>
              <a:ext uri="{FF2B5EF4-FFF2-40B4-BE49-F238E27FC236}">
                <a16:creationId xmlns:a16="http://schemas.microsoft.com/office/drawing/2014/main" id="{34742D6E-9FDD-2347-A554-7C7EE4E4CE90}"/>
              </a:ext>
            </a:extLst>
          </p:cNvPr>
          <p:cNvCxnSpPr/>
          <p:nvPr/>
        </p:nvCxnSpPr>
        <p:spPr bwMode="auto">
          <a:xfrm flipV="1">
            <a:off x="8286433" y="2517140"/>
            <a:ext cx="375444" cy="372533"/>
          </a:xfrm>
          <a:prstGeom prst="bentConnector3">
            <a:avLst>
              <a:gd name="adj1" fmla="val 45560"/>
            </a:avLst>
          </a:prstGeom>
          <a:noFill/>
          <a:ln w="22225" cap="flat" cmpd="sng" algn="ctr">
            <a:solidFill>
              <a:schemeClr val="tx1">
                <a:lumMod val="65000"/>
              </a:schemeClr>
            </a:solidFill>
            <a:prstDash val="solid"/>
            <a:round/>
            <a:headEnd type="none" w="med" len="med"/>
            <a:tailEnd type="none" w="med" len="med"/>
          </a:ln>
          <a:effectLst/>
        </p:spPr>
      </p:cxnSp>
      <p:cxnSp>
        <p:nvCxnSpPr>
          <p:cNvPr id="31" name="Elbow Connector 30">
            <a:extLst>
              <a:ext uri="{FF2B5EF4-FFF2-40B4-BE49-F238E27FC236}">
                <a16:creationId xmlns:a16="http://schemas.microsoft.com/office/drawing/2014/main" id="{83B54337-2257-2D45-8136-FF2005D98780}"/>
              </a:ext>
            </a:extLst>
          </p:cNvPr>
          <p:cNvCxnSpPr/>
          <p:nvPr/>
        </p:nvCxnSpPr>
        <p:spPr bwMode="auto">
          <a:xfrm>
            <a:off x="6560027" y="2517140"/>
            <a:ext cx="344488" cy="189441"/>
          </a:xfrm>
          <a:prstGeom prst="bentConnector3">
            <a:avLst>
              <a:gd name="adj1" fmla="val 47927"/>
            </a:avLst>
          </a:prstGeom>
          <a:noFill/>
          <a:ln w="22225" cap="flat" cmpd="sng" algn="ctr">
            <a:solidFill>
              <a:schemeClr val="tx1">
                <a:lumMod val="65000"/>
              </a:schemeClr>
            </a:solidFill>
            <a:prstDash val="solid"/>
            <a:round/>
            <a:headEnd type="none" w="med" len="med"/>
            <a:tailEnd type="none" w="med" len="med"/>
          </a:ln>
          <a:effectLst/>
        </p:spPr>
      </p:cxnSp>
      <p:cxnSp>
        <p:nvCxnSpPr>
          <p:cNvPr id="32" name="Elbow Connector 31">
            <a:extLst>
              <a:ext uri="{FF2B5EF4-FFF2-40B4-BE49-F238E27FC236}">
                <a16:creationId xmlns:a16="http://schemas.microsoft.com/office/drawing/2014/main" id="{7EDD410F-7A43-2540-9782-D1BFF05651A9}"/>
              </a:ext>
            </a:extLst>
          </p:cNvPr>
          <p:cNvCxnSpPr/>
          <p:nvPr/>
        </p:nvCxnSpPr>
        <p:spPr bwMode="auto">
          <a:xfrm>
            <a:off x="3081021" y="2517140"/>
            <a:ext cx="344488" cy="189441"/>
          </a:xfrm>
          <a:prstGeom prst="bentConnector3">
            <a:avLst>
              <a:gd name="adj1" fmla="val 47927"/>
            </a:avLst>
          </a:prstGeom>
          <a:noFill/>
          <a:ln w="22225" cap="flat" cmpd="sng" algn="ctr">
            <a:solidFill>
              <a:schemeClr val="tx1">
                <a:lumMod val="65000"/>
              </a:schemeClr>
            </a:solidFill>
            <a:prstDash val="solid"/>
            <a:round/>
            <a:headEnd type="none" w="med" len="med"/>
            <a:tailEnd type="none" w="med" len="med"/>
          </a:ln>
          <a:effectLst/>
        </p:spPr>
      </p:cxnSp>
      <p:sp>
        <p:nvSpPr>
          <p:cNvPr id="33" name="Rectangle 32">
            <a:extLst>
              <a:ext uri="{FF2B5EF4-FFF2-40B4-BE49-F238E27FC236}">
                <a16:creationId xmlns:a16="http://schemas.microsoft.com/office/drawing/2014/main" id="{A5986F57-482A-4E44-BAAC-B64DBB6F30C0}"/>
              </a:ext>
            </a:extLst>
          </p:cNvPr>
          <p:cNvSpPr/>
          <p:nvPr/>
        </p:nvSpPr>
        <p:spPr>
          <a:xfrm>
            <a:off x="1643381" y="2376993"/>
            <a:ext cx="1463040" cy="1938992"/>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err="1">
                <a:solidFill>
                  <a:schemeClr val="tx1"/>
                </a:solidFill>
                <a:effectLst>
                  <a:outerShdw blurRad="50800" dist="38100" dir="2700000" algn="tl" rotWithShape="0">
                    <a:prstClr val="black">
                      <a:alpha val="40000"/>
                    </a:prstClr>
                  </a:outerShdw>
                </a:effectLst>
                <a:latin typeface="Calibri" pitchFamily="34" charset="0"/>
              </a:rPr>
              <a:t>SiteID</a:t>
            </a:r>
            <a:endParaRPr lang="en-US" sz="12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solidFill>
                <a:effectLst>
                  <a:outerShdw blurRad="50800" dist="38100" dir="2700000" algn="tl" rotWithShape="0">
                    <a:prstClr val="black">
                      <a:alpha val="40000"/>
                    </a:prstClr>
                  </a:outerShdw>
                </a:effectLst>
                <a:latin typeface="Calibri" pitchFamily="34" charset="0"/>
              </a:rPr>
              <a:t>SiteName</a:t>
            </a:r>
            <a:endParaRPr lang="en-US" sz="12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solidFill>
                <a:effectLst>
                  <a:outerShdw blurRad="50800" dist="38100" dir="2700000" algn="tl" rotWithShape="0">
                    <a:prstClr val="black">
                      <a:alpha val="40000"/>
                    </a:prstClr>
                  </a:outerShdw>
                </a:effectLst>
                <a:latin typeface="Calibri" pitchFamily="34" charset="0"/>
              </a:rPr>
              <a:t>LongitudeEast</a:t>
            </a:r>
            <a:endParaRPr lang="en-US" sz="12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solidFill>
                <a:effectLst>
                  <a:outerShdw blurRad="50800" dist="38100" dir="2700000" algn="tl" rotWithShape="0">
                    <a:prstClr val="black">
                      <a:alpha val="40000"/>
                    </a:prstClr>
                  </a:outerShdw>
                </a:effectLst>
                <a:latin typeface="Calibri" pitchFamily="34" charset="0"/>
              </a:rPr>
              <a:t>LatitudeNorth</a:t>
            </a:r>
            <a:endParaRPr lang="en-US" sz="12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solidFill>
                <a:effectLst>
                  <a:outerShdw blurRad="50800" dist="38100" dir="2700000" algn="tl" rotWithShape="0">
                    <a:prstClr val="black">
                      <a:alpha val="40000"/>
                    </a:prstClr>
                  </a:outerShdw>
                </a:effectLst>
                <a:latin typeface="Calibri" pitchFamily="34" charset="0"/>
              </a:rPr>
              <a:t>LongitudeWest</a:t>
            </a:r>
            <a:endParaRPr lang="en-US" sz="12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solidFill>
                <a:effectLst>
                  <a:outerShdw blurRad="50800" dist="38100" dir="2700000" algn="tl" rotWithShape="0">
                    <a:prstClr val="black">
                      <a:alpha val="40000"/>
                    </a:prstClr>
                  </a:outerShdw>
                </a:effectLst>
                <a:latin typeface="Calibri" pitchFamily="34" charset="0"/>
              </a:rPr>
              <a:t>LatitudeSouth</a:t>
            </a:r>
            <a:endParaRPr lang="en-US" sz="12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solidFill>
                <a:effectLst>
                  <a:outerShdw blurRad="50800" dist="38100" dir="2700000" algn="tl" rotWithShape="0">
                    <a:prstClr val="black">
                      <a:alpha val="40000"/>
                    </a:prstClr>
                  </a:outerShdw>
                </a:effectLst>
                <a:latin typeface="Calibri" pitchFamily="34" charset="0"/>
              </a:rPr>
              <a:t>Altitude</a:t>
            </a:r>
          </a:p>
          <a:p>
            <a:pPr algn="l"/>
            <a:r>
              <a:rPr lang="en-US" sz="1200" b="1" dirty="0">
                <a:solidFill>
                  <a:schemeClr val="tx1"/>
                </a:solidFill>
                <a:effectLst>
                  <a:outerShdw blurRad="50800" dist="38100" dir="2700000" algn="tl" rotWithShape="0">
                    <a:prstClr val="black">
                      <a:alpha val="40000"/>
                    </a:prstClr>
                  </a:outerShdw>
                </a:effectLst>
                <a:latin typeface="Calibri" pitchFamily="34" charset="0"/>
              </a:rPr>
              <a:t>Area</a:t>
            </a:r>
          </a:p>
          <a:p>
            <a:pPr algn="l"/>
            <a:r>
              <a:rPr lang="en-US" sz="1200" b="1" dirty="0" err="1">
                <a:solidFill>
                  <a:schemeClr val="tx1"/>
                </a:solidFill>
                <a:effectLst>
                  <a:outerShdw blurRad="50800" dist="38100" dir="2700000" algn="tl" rotWithShape="0">
                    <a:prstClr val="black">
                      <a:alpha val="40000"/>
                    </a:prstClr>
                  </a:outerShdw>
                </a:effectLst>
                <a:latin typeface="Calibri" pitchFamily="34" charset="0"/>
              </a:rPr>
              <a:t>SiteDescription</a:t>
            </a:r>
            <a:endParaRPr lang="en-US" sz="12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solidFill>
                <a:effectLst>
                  <a:outerShdw blurRad="50800" dist="38100" dir="2700000" algn="tl" rotWithShape="0">
                    <a:prstClr val="black">
                      <a:alpha val="40000"/>
                    </a:prstClr>
                  </a:outerShdw>
                </a:effectLst>
                <a:latin typeface="Calibri" pitchFamily="34" charset="0"/>
              </a:rPr>
              <a:t>Notes</a:t>
            </a:r>
          </a:p>
        </p:txBody>
      </p:sp>
      <p:sp>
        <p:nvSpPr>
          <p:cNvPr id="34" name="Rectangle 33">
            <a:extLst>
              <a:ext uri="{FF2B5EF4-FFF2-40B4-BE49-F238E27FC236}">
                <a16:creationId xmlns:a16="http://schemas.microsoft.com/office/drawing/2014/main" id="{ACDB5F0F-896E-6D42-A87E-C09381FB8FC4}"/>
              </a:ext>
            </a:extLst>
          </p:cNvPr>
          <p:cNvSpPr/>
          <p:nvPr/>
        </p:nvSpPr>
        <p:spPr>
          <a:xfrm>
            <a:off x="3380741" y="2376993"/>
            <a:ext cx="1463040" cy="2677656"/>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CollectionUnitID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SiteID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CollTypeID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DepEnvtID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Handle</a:t>
            </a: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CollUnitName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CollDate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CollDevice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GPSLatitude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GPSLongitude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GPSError</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WaterDepth</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Location</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35" name="Rectangle 34">
            <a:extLst>
              <a:ext uri="{FF2B5EF4-FFF2-40B4-BE49-F238E27FC236}">
                <a16:creationId xmlns:a16="http://schemas.microsoft.com/office/drawing/2014/main" id="{5D07A634-DF74-694E-B874-96F08C22D95D}"/>
              </a:ext>
            </a:extLst>
          </p:cNvPr>
          <p:cNvSpPr/>
          <p:nvPr/>
        </p:nvSpPr>
        <p:spPr>
          <a:xfrm>
            <a:off x="5118101" y="2376993"/>
            <a:ext cx="1463040" cy="1754326"/>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CollectionUnitID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AnalysisUnitName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Depth</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Thickness</a:t>
            </a: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FaciesID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Mixed</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IGSN</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36" name="Rectangle 35">
            <a:extLst>
              <a:ext uri="{FF2B5EF4-FFF2-40B4-BE49-F238E27FC236}">
                <a16:creationId xmlns:a16="http://schemas.microsoft.com/office/drawing/2014/main" id="{2D2D8D78-176E-5548-935A-5A15E963CAF0}"/>
              </a:ext>
            </a:extLst>
          </p:cNvPr>
          <p:cNvSpPr/>
          <p:nvPr/>
        </p:nvSpPr>
        <p:spPr>
          <a:xfrm>
            <a:off x="6855461" y="2376993"/>
            <a:ext cx="1463040" cy="1569660"/>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SampleID</a:t>
            </a: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DatasetID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SampleName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AnalysisDate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LabNumber</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PreparationMethod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37" name="Rectangle 36">
            <a:extLst>
              <a:ext uri="{FF2B5EF4-FFF2-40B4-BE49-F238E27FC236}">
                <a16:creationId xmlns:a16="http://schemas.microsoft.com/office/drawing/2014/main" id="{6D9A9FA1-9383-314C-AE53-4D17197FDE6C}"/>
              </a:ext>
            </a:extLst>
          </p:cNvPr>
          <p:cNvSpPr/>
          <p:nvPr/>
        </p:nvSpPr>
        <p:spPr>
          <a:xfrm>
            <a:off x="8592821" y="2376995"/>
            <a:ext cx="1463040" cy="1015663"/>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DatasetID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CollectionUnitID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DatasetTypeID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DatasetName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38" name="Text Box 2">
            <a:extLst>
              <a:ext uri="{FF2B5EF4-FFF2-40B4-BE49-F238E27FC236}">
                <a16:creationId xmlns:a16="http://schemas.microsoft.com/office/drawing/2014/main" id="{A16EA852-A0C2-A145-B81D-53A584CF9C29}"/>
              </a:ext>
            </a:extLst>
          </p:cNvPr>
          <p:cNvSpPr txBox="1">
            <a:spLocks noChangeArrowheads="1"/>
          </p:cNvSpPr>
          <p:nvPr/>
        </p:nvSpPr>
        <p:spPr bwMode="auto">
          <a:xfrm>
            <a:off x="8875049" y="2074267"/>
            <a:ext cx="918328"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a:ln w="50800"/>
                <a:solidFill>
                  <a:schemeClr val="tx1">
                    <a:lumMod val="65000"/>
                    <a:lumOff val="35000"/>
                  </a:schemeClr>
                </a:solidFill>
                <a:latin typeface="Calibri" pitchFamily="34" charset="0"/>
              </a:rPr>
              <a:t>Datasets</a:t>
            </a:r>
          </a:p>
        </p:txBody>
      </p:sp>
      <p:sp>
        <p:nvSpPr>
          <p:cNvPr id="39" name="Text Box 2">
            <a:extLst>
              <a:ext uri="{FF2B5EF4-FFF2-40B4-BE49-F238E27FC236}">
                <a16:creationId xmlns:a16="http://schemas.microsoft.com/office/drawing/2014/main" id="{7BD3CD22-EA77-B847-BB6C-C6DE9428F7A8}"/>
              </a:ext>
            </a:extLst>
          </p:cNvPr>
          <p:cNvSpPr txBox="1">
            <a:spLocks noChangeArrowheads="1"/>
          </p:cNvSpPr>
          <p:nvPr/>
        </p:nvSpPr>
        <p:spPr bwMode="auto">
          <a:xfrm>
            <a:off x="2059952" y="2074267"/>
            <a:ext cx="584519"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a:ln w="50800"/>
                <a:solidFill>
                  <a:schemeClr val="tx1">
                    <a:lumMod val="65000"/>
                    <a:lumOff val="35000"/>
                  </a:schemeClr>
                </a:solidFill>
                <a:latin typeface="Calibri" pitchFamily="34" charset="0"/>
              </a:rPr>
              <a:t>Sites</a:t>
            </a:r>
          </a:p>
        </p:txBody>
      </p:sp>
      <p:sp>
        <p:nvSpPr>
          <p:cNvPr id="40" name="Text Box 2">
            <a:extLst>
              <a:ext uri="{FF2B5EF4-FFF2-40B4-BE49-F238E27FC236}">
                <a16:creationId xmlns:a16="http://schemas.microsoft.com/office/drawing/2014/main" id="{AEC4BA58-9A5F-D947-B9C3-F49310195DB7}"/>
              </a:ext>
            </a:extLst>
          </p:cNvPr>
          <p:cNvSpPr txBox="1">
            <a:spLocks noChangeArrowheads="1"/>
          </p:cNvSpPr>
          <p:nvPr/>
        </p:nvSpPr>
        <p:spPr bwMode="auto">
          <a:xfrm>
            <a:off x="3372391" y="2074267"/>
            <a:ext cx="1481496"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err="1">
                <a:ln w="50800"/>
                <a:solidFill>
                  <a:schemeClr val="tx1">
                    <a:lumMod val="65000"/>
                    <a:lumOff val="35000"/>
                  </a:schemeClr>
                </a:solidFill>
                <a:latin typeface="Calibri" pitchFamily="34" charset="0"/>
              </a:rPr>
              <a:t>CollectionUnits</a:t>
            </a:r>
            <a:endParaRPr lang="en-US" sz="1600" b="1" dirty="0">
              <a:ln w="50800"/>
              <a:solidFill>
                <a:schemeClr val="tx1">
                  <a:lumMod val="65000"/>
                  <a:lumOff val="35000"/>
                </a:schemeClr>
              </a:solidFill>
              <a:latin typeface="Calibri" pitchFamily="34" charset="0"/>
            </a:endParaRPr>
          </a:p>
        </p:txBody>
      </p:sp>
      <p:sp>
        <p:nvSpPr>
          <p:cNvPr id="41" name="Text Box 2">
            <a:extLst>
              <a:ext uri="{FF2B5EF4-FFF2-40B4-BE49-F238E27FC236}">
                <a16:creationId xmlns:a16="http://schemas.microsoft.com/office/drawing/2014/main" id="{6DFB6F9E-9D83-8B43-B969-C2B04CF90657}"/>
              </a:ext>
            </a:extLst>
          </p:cNvPr>
          <p:cNvSpPr txBox="1">
            <a:spLocks noChangeArrowheads="1"/>
          </p:cNvSpPr>
          <p:nvPr/>
        </p:nvSpPr>
        <p:spPr bwMode="auto">
          <a:xfrm>
            <a:off x="5181934" y="2074267"/>
            <a:ext cx="1327928"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err="1">
                <a:ln w="50800"/>
                <a:solidFill>
                  <a:schemeClr val="tx1">
                    <a:lumMod val="65000"/>
                    <a:lumOff val="35000"/>
                  </a:schemeClr>
                </a:solidFill>
                <a:latin typeface="Calibri" pitchFamily="34" charset="0"/>
              </a:rPr>
              <a:t>AnalysisUnits</a:t>
            </a:r>
            <a:endParaRPr lang="en-US" sz="1600" b="1" dirty="0">
              <a:ln w="50800"/>
              <a:solidFill>
                <a:schemeClr val="tx1">
                  <a:lumMod val="65000"/>
                  <a:lumOff val="35000"/>
                </a:schemeClr>
              </a:solidFill>
              <a:latin typeface="Calibri" pitchFamily="34" charset="0"/>
            </a:endParaRPr>
          </a:p>
        </p:txBody>
      </p:sp>
      <p:sp>
        <p:nvSpPr>
          <p:cNvPr id="42" name="Text Box 2">
            <a:extLst>
              <a:ext uri="{FF2B5EF4-FFF2-40B4-BE49-F238E27FC236}">
                <a16:creationId xmlns:a16="http://schemas.microsoft.com/office/drawing/2014/main" id="{A06861D6-F48D-A843-B901-307B11F36867}"/>
              </a:ext>
            </a:extLst>
          </p:cNvPr>
          <p:cNvSpPr txBox="1">
            <a:spLocks noChangeArrowheads="1"/>
          </p:cNvSpPr>
          <p:nvPr/>
        </p:nvSpPr>
        <p:spPr bwMode="auto">
          <a:xfrm>
            <a:off x="7159574" y="2074267"/>
            <a:ext cx="894797"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a:ln w="50800"/>
                <a:solidFill>
                  <a:schemeClr val="tx1">
                    <a:lumMod val="65000"/>
                    <a:lumOff val="35000"/>
                  </a:schemeClr>
                </a:solidFill>
                <a:latin typeface="Calibri" pitchFamily="34" charset="0"/>
              </a:rPr>
              <a:t>Samples</a:t>
            </a:r>
          </a:p>
        </p:txBody>
      </p:sp>
      <p:sp>
        <p:nvSpPr>
          <p:cNvPr id="43" name="TextBox 42">
            <a:extLst>
              <a:ext uri="{FF2B5EF4-FFF2-40B4-BE49-F238E27FC236}">
                <a16:creationId xmlns:a16="http://schemas.microsoft.com/office/drawing/2014/main" id="{3D0F06FB-E8D1-6C44-8708-045314D360A3}"/>
              </a:ext>
            </a:extLst>
          </p:cNvPr>
          <p:cNvSpPr txBox="1"/>
          <p:nvPr/>
        </p:nvSpPr>
        <p:spPr>
          <a:xfrm>
            <a:off x="2724786" y="5151465"/>
            <a:ext cx="7712710" cy="1077218"/>
          </a:xfrm>
          <a:prstGeom prst="rect">
            <a:avLst/>
          </a:prstGeom>
          <a:noFill/>
        </p:spPr>
        <p:txBody>
          <a:bodyPr wrap="square" rtlCol="0">
            <a:spAutoFit/>
          </a:bodyPr>
          <a:lstStyle/>
          <a:p>
            <a:pPr marL="914377" indent="-914377"/>
            <a:r>
              <a:rPr lang="en-US" sz="1600" dirty="0"/>
              <a:t>One </a:t>
            </a:r>
            <a:r>
              <a:rPr lang="en-US" sz="1600" b="1" dirty="0"/>
              <a:t>site</a:t>
            </a:r>
            <a:r>
              <a:rPr lang="en-US" sz="1600" dirty="0"/>
              <a:t> may have many </a:t>
            </a:r>
            <a:r>
              <a:rPr lang="en-US" sz="1600" b="1" dirty="0"/>
              <a:t>collection units </a:t>
            </a:r>
          </a:p>
          <a:p>
            <a:pPr marL="914377" indent="-914377"/>
            <a:r>
              <a:rPr lang="en-US" sz="1600" dirty="0"/>
              <a:t>One </a:t>
            </a:r>
            <a:r>
              <a:rPr lang="en-US" sz="1600" b="1" dirty="0"/>
              <a:t>collection unit </a:t>
            </a:r>
            <a:r>
              <a:rPr lang="en-US" sz="1600" dirty="0"/>
              <a:t>may have many </a:t>
            </a:r>
            <a:r>
              <a:rPr lang="en-US" sz="1600" b="1" dirty="0"/>
              <a:t>analysis units</a:t>
            </a:r>
          </a:p>
          <a:p>
            <a:pPr marL="914377" indent="-914377"/>
            <a:r>
              <a:rPr lang="en-US" sz="1600" dirty="0"/>
              <a:t>One </a:t>
            </a:r>
            <a:r>
              <a:rPr lang="en-US" sz="1600" b="1" dirty="0"/>
              <a:t>analysis unit </a:t>
            </a:r>
            <a:r>
              <a:rPr lang="en-US" sz="1600" dirty="0"/>
              <a:t>may have many </a:t>
            </a:r>
            <a:r>
              <a:rPr lang="en-US" sz="1600" b="1" dirty="0"/>
              <a:t>samples</a:t>
            </a:r>
          </a:p>
          <a:p>
            <a:pPr marL="914377" indent="-914377"/>
            <a:r>
              <a:rPr lang="en-US" sz="1600" dirty="0"/>
              <a:t>A </a:t>
            </a:r>
            <a:r>
              <a:rPr lang="en-US" sz="1600" b="1" dirty="0"/>
              <a:t>dataset</a:t>
            </a:r>
            <a:r>
              <a:rPr lang="en-US" sz="1600" dirty="0"/>
              <a:t> comprises all </a:t>
            </a:r>
            <a:r>
              <a:rPr lang="en-US" sz="1600" b="1" dirty="0"/>
              <a:t>samples</a:t>
            </a:r>
            <a:r>
              <a:rPr lang="en-US" sz="1600" dirty="0"/>
              <a:t> of same type from same </a:t>
            </a:r>
            <a:r>
              <a:rPr lang="en-US" sz="1600" b="1" dirty="0"/>
              <a:t>collection unit</a:t>
            </a:r>
          </a:p>
        </p:txBody>
      </p:sp>
      <p:sp>
        <p:nvSpPr>
          <p:cNvPr id="48" name="TextBox 47">
            <a:extLst>
              <a:ext uri="{FF2B5EF4-FFF2-40B4-BE49-F238E27FC236}">
                <a16:creationId xmlns:a16="http://schemas.microsoft.com/office/drawing/2014/main" id="{61A0BD8C-03EA-FD4E-970B-6F5D99948AE0}"/>
              </a:ext>
            </a:extLst>
          </p:cNvPr>
          <p:cNvSpPr txBox="1"/>
          <p:nvPr/>
        </p:nvSpPr>
        <p:spPr>
          <a:xfrm>
            <a:off x="9422848" y="5295098"/>
            <a:ext cx="2769152" cy="584775"/>
          </a:xfrm>
          <a:prstGeom prst="rect">
            <a:avLst/>
          </a:prstGeom>
          <a:noFill/>
        </p:spPr>
        <p:txBody>
          <a:bodyPr wrap="square" rtlCol="0">
            <a:spAutoFit/>
          </a:bodyPr>
          <a:lstStyle/>
          <a:p>
            <a:r>
              <a:rPr lang="en-US" sz="1600" dirty="0"/>
              <a:t>*There is no set scale for these </a:t>
            </a:r>
            <a:r>
              <a:rPr lang="mr-IN" sz="1600" dirty="0"/>
              <a:t>–</a:t>
            </a:r>
            <a:r>
              <a:rPr lang="en-US" sz="1600" dirty="0"/>
              <a:t> user defined.</a:t>
            </a:r>
          </a:p>
        </p:txBody>
      </p:sp>
    </p:spTree>
    <p:extLst>
      <p:ext uri="{BB962C8B-B14F-4D97-AF65-F5344CB8AC3E}">
        <p14:creationId xmlns:p14="http://schemas.microsoft.com/office/powerpoint/2010/main" val="2075075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Key Concepts:</a:t>
            </a:r>
            <a:br>
              <a:rPr lang="en-US" dirty="0"/>
            </a:br>
            <a:r>
              <a:rPr lang="en-US" sz="2400" dirty="0"/>
              <a:t>Sites, Collection Units, Analysis Units, Samples, Datasets</a:t>
            </a:r>
            <a:r>
              <a:rPr lang="en-US" sz="2800" dirty="0"/>
              <a:t>  </a:t>
            </a:r>
          </a:p>
        </p:txBody>
      </p:sp>
      <p:sp>
        <p:nvSpPr>
          <p:cNvPr id="24" name="Footer Placeholder 23">
            <a:extLst>
              <a:ext uri="{FF2B5EF4-FFF2-40B4-BE49-F238E27FC236}">
                <a16:creationId xmlns:a16="http://schemas.microsoft.com/office/drawing/2014/main" id="{1885274A-D2EC-3648-AF46-D71475C7E070}"/>
              </a:ext>
            </a:extLst>
          </p:cNvPr>
          <p:cNvSpPr>
            <a:spLocks noGrp="1"/>
          </p:cNvSpPr>
          <p:nvPr>
            <p:ph type="ftr" sz="quarter" idx="3"/>
          </p:nvPr>
        </p:nvSpPr>
        <p:spPr/>
        <p:txBody>
          <a:bodyPr/>
          <a:lstStyle/>
          <a:p>
            <a:r>
              <a:rPr lang="en-US"/>
              <a:t>Neotoma Paleoecology Database</a:t>
            </a:r>
            <a:endParaRPr lang="en-US" dirty="0"/>
          </a:p>
        </p:txBody>
      </p:sp>
      <p:sp>
        <p:nvSpPr>
          <p:cNvPr id="2" name="Slide Number Placeholder 1">
            <a:extLst>
              <a:ext uri="{FF2B5EF4-FFF2-40B4-BE49-F238E27FC236}">
                <a16:creationId xmlns:a16="http://schemas.microsoft.com/office/drawing/2014/main" id="{EFC250AB-39FF-364F-A5EC-79AB1B7DA1F2}"/>
              </a:ext>
            </a:extLst>
          </p:cNvPr>
          <p:cNvSpPr>
            <a:spLocks noGrp="1"/>
          </p:cNvSpPr>
          <p:nvPr>
            <p:ph type="sldNum" sz="quarter" idx="4"/>
          </p:nvPr>
        </p:nvSpPr>
        <p:spPr/>
        <p:txBody>
          <a:bodyPr/>
          <a:lstStyle/>
          <a:p>
            <a:pPr>
              <a:defRPr/>
            </a:pPr>
            <a:fld id="{8595EA9C-6EBD-41EB-B224-99D5076C976A}" type="slidenum">
              <a:rPr lang="en-US" smtClean="0"/>
              <a:pPr>
                <a:defRPr/>
              </a:pPr>
              <a:t>21</a:t>
            </a:fld>
            <a:endParaRPr lang="en-US" dirty="0"/>
          </a:p>
        </p:txBody>
      </p:sp>
      <p:sp>
        <p:nvSpPr>
          <p:cNvPr id="25" name="Date Placeholder 24">
            <a:extLst>
              <a:ext uri="{FF2B5EF4-FFF2-40B4-BE49-F238E27FC236}">
                <a16:creationId xmlns:a16="http://schemas.microsoft.com/office/drawing/2014/main" id="{C7D095CC-2773-354E-A567-7F8D824079CE}"/>
              </a:ext>
            </a:extLst>
          </p:cNvPr>
          <p:cNvSpPr>
            <a:spLocks noGrp="1"/>
          </p:cNvSpPr>
          <p:nvPr>
            <p:ph type="dt" sz="half" idx="2"/>
          </p:nvPr>
        </p:nvSpPr>
        <p:spPr/>
        <p:txBody>
          <a:bodyPr/>
          <a:lstStyle/>
          <a:p>
            <a:r>
              <a:rPr lang="en-US"/>
              <a:t>Introductory Workshop – INQUA – 6 July 2019 www.neotomadb.org</a:t>
            </a:r>
            <a:endParaRPr lang="en-US" dirty="0"/>
          </a:p>
        </p:txBody>
      </p:sp>
      <p:cxnSp>
        <p:nvCxnSpPr>
          <p:cNvPr id="5" name="Elbow Connector 4"/>
          <p:cNvCxnSpPr/>
          <p:nvPr/>
        </p:nvCxnSpPr>
        <p:spPr bwMode="auto">
          <a:xfrm>
            <a:off x="4801873" y="2517140"/>
            <a:ext cx="357207" cy="182313"/>
          </a:xfrm>
          <a:prstGeom prst="bentConnector3">
            <a:avLst>
              <a:gd name="adj1" fmla="val 50000"/>
            </a:avLst>
          </a:prstGeom>
          <a:noFill/>
          <a:ln w="22225" cap="flat" cmpd="sng" algn="ctr">
            <a:solidFill>
              <a:schemeClr val="tx1">
                <a:lumMod val="65000"/>
              </a:schemeClr>
            </a:solidFill>
            <a:prstDash val="solid"/>
            <a:round/>
            <a:headEnd type="none" w="med" len="med"/>
            <a:tailEnd type="none" w="med" len="med"/>
          </a:ln>
          <a:effectLst/>
        </p:spPr>
      </p:cxnSp>
      <p:grpSp>
        <p:nvGrpSpPr>
          <p:cNvPr id="6" name="Group 5"/>
          <p:cNvGrpSpPr/>
          <p:nvPr/>
        </p:nvGrpSpPr>
        <p:grpSpPr>
          <a:xfrm>
            <a:off x="4747104" y="2552852"/>
            <a:ext cx="5461529" cy="2171212"/>
            <a:chOff x="3469481" y="2083589"/>
            <a:chExt cx="5461529" cy="2171212"/>
          </a:xfrm>
        </p:grpSpPr>
        <p:sp>
          <p:nvSpPr>
            <p:cNvPr id="7" name="Freeform 6"/>
            <p:cNvSpPr/>
            <p:nvPr/>
          </p:nvSpPr>
          <p:spPr bwMode="auto">
            <a:xfrm>
              <a:off x="3469481" y="2083589"/>
              <a:ext cx="190500" cy="207173"/>
            </a:xfrm>
            <a:custGeom>
              <a:avLst/>
              <a:gdLst>
                <a:gd name="connsiteX0" fmla="*/ 0 w 190500"/>
                <a:gd name="connsiteY0" fmla="*/ 0 h 126206"/>
                <a:gd name="connsiteX1" fmla="*/ 190500 w 190500"/>
                <a:gd name="connsiteY1" fmla="*/ 0 h 126206"/>
                <a:gd name="connsiteX2" fmla="*/ 190500 w 190500"/>
                <a:gd name="connsiteY2" fmla="*/ 126206 h 126206"/>
                <a:gd name="connsiteX3" fmla="*/ 0 w 190500"/>
                <a:gd name="connsiteY3" fmla="*/ 126206 h 126206"/>
                <a:gd name="connsiteX4" fmla="*/ 0 w 190500"/>
                <a:gd name="connsiteY4" fmla="*/ 0 h 126206"/>
                <a:gd name="connsiteX0" fmla="*/ 0 w 190500"/>
                <a:gd name="connsiteY0" fmla="*/ 126206 h 217646"/>
                <a:gd name="connsiteX1" fmla="*/ 0 w 190500"/>
                <a:gd name="connsiteY1" fmla="*/ 0 h 217646"/>
                <a:gd name="connsiteX2" fmla="*/ 190500 w 190500"/>
                <a:gd name="connsiteY2" fmla="*/ 0 h 217646"/>
                <a:gd name="connsiteX3" fmla="*/ 190500 w 190500"/>
                <a:gd name="connsiteY3" fmla="*/ 126206 h 217646"/>
                <a:gd name="connsiteX4" fmla="*/ 91440 w 190500"/>
                <a:gd name="connsiteY4" fmla="*/ 217646 h 217646"/>
                <a:gd name="connsiteX0" fmla="*/ 0 w 190500"/>
                <a:gd name="connsiteY0" fmla="*/ 126206 h 217646"/>
                <a:gd name="connsiteX1" fmla="*/ 0 w 190500"/>
                <a:gd name="connsiteY1" fmla="*/ 0 h 217646"/>
                <a:gd name="connsiteX2" fmla="*/ 190500 w 190500"/>
                <a:gd name="connsiteY2" fmla="*/ 0 h 217646"/>
                <a:gd name="connsiteX3" fmla="*/ 190500 w 190500"/>
                <a:gd name="connsiteY3" fmla="*/ 126206 h 217646"/>
                <a:gd name="connsiteX4" fmla="*/ 91440 w 190500"/>
                <a:gd name="connsiteY4" fmla="*/ 217646 h 217646"/>
                <a:gd name="connsiteX0" fmla="*/ 0 w 190500"/>
                <a:gd name="connsiteY0" fmla="*/ 126206 h 126206"/>
                <a:gd name="connsiteX1" fmla="*/ 0 w 190500"/>
                <a:gd name="connsiteY1" fmla="*/ 0 h 126206"/>
                <a:gd name="connsiteX2" fmla="*/ 190500 w 190500"/>
                <a:gd name="connsiteY2" fmla="*/ 0 h 126206"/>
                <a:gd name="connsiteX3" fmla="*/ 190500 w 190500"/>
                <a:gd name="connsiteY3" fmla="*/ 126206 h 126206"/>
                <a:gd name="connsiteX0" fmla="*/ 0 w 190500"/>
                <a:gd name="connsiteY0" fmla="*/ 0 h 126206"/>
                <a:gd name="connsiteX1" fmla="*/ 190500 w 190500"/>
                <a:gd name="connsiteY1" fmla="*/ 0 h 126206"/>
                <a:gd name="connsiteX2" fmla="*/ 190500 w 190500"/>
                <a:gd name="connsiteY2" fmla="*/ 126206 h 126206"/>
              </a:gdLst>
              <a:ahLst/>
              <a:cxnLst>
                <a:cxn ang="0">
                  <a:pos x="connsiteX0" y="connsiteY0"/>
                </a:cxn>
                <a:cxn ang="0">
                  <a:pos x="connsiteX1" y="connsiteY1"/>
                </a:cxn>
                <a:cxn ang="0">
                  <a:pos x="connsiteX2" y="connsiteY2"/>
                </a:cxn>
              </a:cxnLst>
              <a:rect l="l" t="t" r="r" b="b"/>
              <a:pathLst>
                <a:path w="190500" h="126206">
                  <a:moveTo>
                    <a:pt x="0" y="0"/>
                  </a:moveTo>
                  <a:lnTo>
                    <a:pt x="190500" y="0"/>
                  </a:lnTo>
                  <a:lnTo>
                    <a:pt x="190500" y="126206"/>
                  </a:lnTo>
                </a:path>
              </a:pathLst>
            </a:custGeom>
            <a:noFill/>
            <a:ln w="22225" cap="flat" cmpd="sng" algn="ctr">
              <a:solidFill>
                <a:schemeClr val="tx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solidFill>
                  <a:schemeClr val="tx1">
                    <a:lumMod val="65000"/>
                    <a:lumOff val="35000"/>
                  </a:schemeClr>
                </a:solidFill>
              </a:endParaRPr>
            </a:p>
          </p:txBody>
        </p:sp>
        <p:sp>
          <p:nvSpPr>
            <p:cNvPr id="8" name="Freeform 7"/>
            <p:cNvSpPr/>
            <p:nvPr/>
          </p:nvSpPr>
          <p:spPr bwMode="auto">
            <a:xfrm>
              <a:off x="3659982" y="2243121"/>
              <a:ext cx="5271028" cy="2011680"/>
            </a:xfrm>
            <a:custGeom>
              <a:avLst/>
              <a:gdLst>
                <a:gd name="connsiteX0" fmla="*/ 0 w 5232400"/>
                <a:gd name="connsiteY0" fmla="*/ 0 h 2311401"/>
                <a:gd name="connsiteX1" fmla="*/ 5232400 w 5232400"/>
                <a:gd name="connsiteY1" fmla="*/ 0 h 2311401"/>
                <a:gd name="connsiteX2" fmla="*/ 5232400 w 5232400"/>
                <a:gd name="connsiteY2" fmla="*/ 2311401 h 2311401"/>
                <a:gd name="connsiteX3" fmla="*/ 0 w 5232400"/>
                <a:gd name="connsiteY3" fmla="*/ 2311401 h 2311401"/>
                <a:gd name="connsiteX4" fmla="*/ 0 w 5232400"/>
                <a:gd name="connsiteY4" fmla="*/ 0 h 2311401"/>
                <a:gd name="connsiteX0" fmla="*/ 0 w 5232400"/>
                <a:gd name="connsiteY0" fmla="*/ 0 h 2311401"/>
                <a:gd name="connsiteX1" fmla="*/ 5026290 w 5232400"/>
                <a:gd name="connsiteY1" fmla="*/ 0 h 2311401"/>
                <a:gd name="connsiteX2" fmla="*/ 5232400 w 5232400"/>
                <a:gd name="connsiteY2" fmla="*/ 0 h 2311401"/>
                <a:gd name="connsiteX3" fmla="*/ 5232400 w 5232400"/>
                <a:gd name="connsiteY3" fmla="*/ 2311401 h 2311401"/>
                <a:gd name="connsiteX4" fmla="*/ 0 w 5232400"/>
                <a:gd name="connsiteY4" fmla="*/ 2311401 h 2311401"/>
                <a:gd name="connsiteX5" fmla="*/ 0 w 5232400"/>
                <a:gd name="connsiteY5" fmla="*/ 0 h 2311401"/>
                <a:gd name="connsiteX0" fmla="*/ 0 w 5232400"/>
                <a:gd name="connsiteY0" fmla="*/ 2381 h 2313782"/>
                <a:gd name="connsiteX1" fmla="*/ 4847696 w 5232400"/>
                <a:gd name="connsiteY1" fmla="*/ 0 h 2313782"/>
                <a:gd name="connsiteX2" fmla="*/ 5026290 w 5232400"/>
                <a:gd name="connsiteY2" fmla="*/ 2381 h 2313782"/>
                <a:gd name="connsiteX3" fmla="*/ 5232400 w 5232400"/>
                <a:gd name="connsiteY3" fmla="*/ 2381 h 2313782"/>
                <a:gd name="connsiteX4" fmla="*/ 5232400 w 5232400"/>
                <a:gd name="connsiteY4" fmla="*/ 2313782 h 2313782"/>
                <a:gd name="connsiteX5" fmla="*/ 0 w 5232400"/>
                <a:gd name="connsiteY5" fmla="*/ 2313782 h 2313782"/>
                <a:gd name="connsiteX6" fmla="*/ 0 w 5232400"/>
                <a:gd name="connsiteY6" fmla="*/ 2381 h 2313782"/>
                <a:gd name="connsiteX0" fmla="*/ 4847696 w 5232400"/>
                <a:gd name="connsiteY0" fmla="*/ 0 h 2313782"/>
                <a:gd name="connsiteX1" fmla="*/ 5026290 w 5232400"/>
                <a:gd name="connsiteY1" fmla="*/ 2381 h 2313782"/>
                <a:gd name="connsiteX2" fmla="*/ 5232400 w 5232400"/>
                <a:gd name="connsiteY2" fmla="*/ 2381 h 2313782"/>
                <a:gd name="connsiteX3" fmla="*/ 5232400 w 5232400"/>
                <a:gd name="connsiteY3" fmla="*/ 2313782 h 2313782"/>
                <a:gd name="connsiteX4" fmla="*/ 0 w 5232400"/>
                <a:gd name="connsiteY4" fmla="*/ 2313782 h 2313782"/>
                <a:gd name="connsiteX5" fmla="*/ 0 w 5232400"/>
                <a:gd name="connsiteY5" fmla="*/ 2381 h 2313782"/>
                <a:gd name="connsiteX6" fmla="*/ 4939136 w 5232400"/>
                <a:gd name="connsiteY6" fmla="*/ 91440 h 2313782"/>
                <a:gd name="connsiteX0" fmla="*/ 5026290 w 5232400"/>
                <a:gd name="connsiteY0" fmla="*/ 794 h 2312195"/>
                <a:gd name="connsiteX1" fmla="*/ 5232400 w 5232400"/>
                <a:gd name="connsiteY1" fmla="*/ 794 h 2312195"/>
                <a:gd name="connsiteX2" fmla="*/ 5232400 w 5232400"/>
                <a:gd name="connsiteY2" fmla="*/ 2312195 h 2312195"/>
                <a:gd name="connsiteX3" fmla="*/ 0 w 5232400"/>
                <a:gd name="connsiteY3" fmla="*/ 2312195 h 2312195"/>
                <a:gd name="connsiteX4" fmla="*/ 0 w 5232400"/>
                <a:gd name="connsiteY4" fmla="*/ 794 h 2312195"/>
                <a:gd name="connsiteX5" fmla="*/ 4939136 w 5232400"/>
                <a:gd name="connsiteY5" fmla="*/ 89853 h 2312195"/>
                <a:gd name="connsiteX0" fmla="*/ 5026290 w 5232400"/>
                <a:gd name="connsiteY0" fmla="*/ 0 h 2311401"/>
                <a:gd name="connsiteX1" fmla="*/ 5232400 w 5232400"/>
                <a:gd name="connsiteY1" fmla="*/ 0 h 2311401"/>
                <a:gd name="connsiteX2" fmla="*/ 5232400 w 5232400"/>
                <a:gd name="connsiteY2" fmla="*/ 2311401 h 2311401"/>
                <a:gd name="connsiteX3" fmla="*/ 0 w 5232400"/>
                <a:gd name="connsiteY3" fmla="*/ 2311401 h 2311401"/>
                <a:gd name="connsiteX4" fmla="*/ 0 w 5232400"/>
                <a:gd name="connsiteY4" fmla="*/ 0 h 2311401"/>
                <a:gd name="connsiteX0" fmla="*/ 5028655 w 5234765"/>
                <a:gd name="connsiteY0" fmla="*/ 0 h 2311401"/>
                <a:gd name="connsiteX1" fmla="*/ 5234765 w 5234765"/>
                <a:gd name="connsiteY1" fmla="*/ 0 h 2311401"/>
                <a:gd name="connsiteX2" fmla="*/ 5234765 w 5234765"/>
                <a:gd name="connsiteY2" fmla="*/ 2311401 h 2311401"/>
                <a:gd name="connsiteX3" fmla="*/ 2365 w 5234765"/>
                <a:gd name="connsiteY3" fmla="*/ 2311401 h 2311401"/>
                <a:gd name="connsiteX4" fmla="*/ 0 w 5234765"/>
                <a:gd name="connsiteY4" fmla="*/ 28872 h 2311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4765" h="2311401">
                  <a:moveTo>
                    <a:pt x="5028655" y="0"/>
                  </a:moveTo>
                  <a:lnTo>
                    <a:pt x="5234765" y="0"/>
                  </a:lnTo>
                  <a:lnTo>
                    <a:pt x="5234765" y="2311401"/>
                  </a:lnTo>
                  <a:lnTo>
                    <a:pt x="2365" y="2311401"/>
                  </a:lnTo>
                  <a:cubicBezTo>
                    <a:pt x="1577" y="1550558"/>
                    <a:pt x="788" y="789715"/>
                    <a:pt x="0" y="28872"/>
                  </a:cubicBezTo>
                </a:path>
              </a:pathLst>
            </a:custGeom>
            <a:noFill/>
            <a:ln w="22225" cap="flat" cmpd="sng" algn="ctr">
              <a:solidFill>
                <a:schemeClr val="tx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solidFill>
                  <a:schemeClr val="tx1">
                    <a:lumMod val="65000"/>
                    <a:lumOff val="35000"/>
                  </a:schemeClr>
                </a:solidFill>
              </a:endParaRPr>
            </a:p>
          </p:txBody>
        </p:sp>
      </p:grpSp>
      <p:cxnSp>
        <p:nvCxnSpPr>
          <p:cNvPr id="9" name="Elbow Connector 8"/>
          <p:cNvCxnSpPr/>
          <p:nvPr/>
        </p:nvCxnSpPr>
        <p:spPr bwMode="auto">
          <a:xfrm flipV="1">
            <a:off x="8286433" y="2517140"/>
            <a:ext cx="375444" cy="372533"/>
          </a:xfrm>
          <a:prstGeom prst="bentConnector3">
            <a:avLst>
              <a:gd name="adj1" fmla="val 45560"/>
            </a:avLst>
          </a:prstGeom>
          <a:noFill/>
          <a:ln w="22225" cap="flat" cmpd="sng" algn="ctr">
            <a:solidFill>
              <a:schemeClr val="tx1">
                <a:lumMod val="65000"/>
              </a:schemeClr>
            </a:solidFill>
            <a:prstDash val="solid"/>
            <a:round/>
            <a:headEnd type="none" w="med" len="med"/>
            <a:tailEnd type="none" w="med" len="med"/>
          </a:ln>
          <a:effectLst/>
        </p:spPr>
      </p:cxnSp>
      <p:cxnSp>
        <p:nvCxnSpPr>
          <p:cNvPr id="10" name="Elbow Connector 9"/>
          <p:cNvCxnSpPr/>
          <p:nvPr/>
        </p:nvCxnSpPr>
        <p:spPr bwMode="auto">
          <a:xfrm>
            <a:off x="6560027" y="2517140"/>
            <a:ext cx="344488" cy="189441"/>
          </a:xfrm>
          <a:prstGeom prst="bentConnector3">
            <a:avLst>
              <a:gd name="adj1" fmla="val 47927"/>
            </a:avLst>
          </a:prstGeom>
          <a:noFill/>
          <a:ln w="22225" cap="flat" cmpd="sng" algn="ctr">
            <a:solidFill>
              <a:schemeClr val="tx1">
                <a:lumMod val="65000"/>
              </a:schemeClr>
            </a:solidFill>
            <a:prstDash val="solid"/>
            <a:round/>
            <a:headEnd type="none" w="med" len="med"/>
            <a:tailEnd type="none" w="med" len="med"/>
          </a:ln>
          <a:effectLst/>
        </p:spPr>
      </p:cxnSp>
      <p:cxnSp>
        <p:nvCxnSpPr>
          <p:cNvPr id="12" name="Elbow Connector 11"/>
          <p:cNvCxnSpPr/>
          <p:nvPr/>
        </p:nvCxnSpPr>
        <p:spPr bwMode="auto">
          <a:xfrm>
            <a:off x="3081021" y="2517140"/>
            <a:ext cx="344488" cy="189441"/>
          </a:xfrm>
          <a:prstGeom prst="bentConnector3">
            <a:avLst>
              <a:gd name="adj1" fmla="val 47927"/>
            </a:avLst>
          </a:prstGeom>
          <a:noFill/>
          <a:ln w="22225" cap="flat" cmpd="sng" algn="ctr">
            <a:solidFill>
              <a:schemeClr val="tx1">
                <a:lumMod val="65000"/>
              </a:schemeClr>
            </a:solidFill>
            <a:prstDash val="solid"/>
            <a:round/>
            <a:headEnd type="none" w="med" len="med"/>
            <a:tailEnd type="none" w="med" len="med"/>
          </a:ln>
          <a:effectLst/>
        </p:spPr>
      </p:cxnSp>
      <p:sp>
        <p:nvSpPr>
          <p:cNvPr id="13" name="Rectangle 12"/>
          <p:cNvSpPr/>
          <p:nvPr/>
        </p:nvSpPr>
        <p:spPr>
          <a:xfrm>
            <a:off x="1643381" y="2376993"/>
            <a:ext cx="1463040" cy="1938992"/>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SiteID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SiteName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LongitudeEast</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LatitudeNorth</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LongitudeWest</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LatitudeSouth</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Altitude</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Area</a:t>
            </a: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SiteDescription</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14" name="Rectangle 13"/>
          <p:cNvSpPr/>
          <p:nvPr/>
        </p:nvSpPr>
        <p:spPr>
          <a:xfrm>
            <a:off x="3380741" y="2376993"/>
            <a:ext cx="1463040" cy="2677656"/>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CollectionUnitID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SiteID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CollTypeID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DepEnvtID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Handle</a:t>
            </a: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CollUnitName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CollDate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CollDevice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GPSLatitude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GPSLongitude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GPSError</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WaterDepth</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Location</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15" name="Rectangle 14"/>
          <p:cNvSpPr/>
          <p:nvPr/>
        </p:nvSpPr>
        <p:spPr>
          <a:xfrm>
            <a:off x="5118101" y="2376993"/>
            <a:ext cx="1463040" cy="1754326"/>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CollectionUnitID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AnalysisUnitName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Depth</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Thickness</a:t>
            </a: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FaciesID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Mixed</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IGSN</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16" name="Rectangle 15"/>
          <p:cNvSpPr/>
          <p:nvPr/>
        </p:nvSpPr>
        <p:spPr>
          <a:xfrm>
            <a:off x="6855461" y="2376993"/>
            <a:ext cx="1463040" cy="1569660"/>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SampleID</a:t>
            </a: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DatasetID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SampleName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AnalysisDate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LabNumber</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PreparationMethod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17" name="Rectangle 16"/>
          <p:cNvSpPr/>
          <p:nvPr/>
        </p:nvSpPr>
        <p:spPr>
          <a:xfrm>
            <a:off x="8592821" y="2376995"/>
            <a:ext cx="1463040" cy="1015663"/>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DatasetID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CollectionUnitID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DatasetTypeID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DatasetName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18" name="Text Box 2"/>
          <p:cNvSpPr txBox="1">
            <a:spLocks noChangeArrowheads="1"/>
          </p:cNvSpPr>
          <p:nvPr/>
        </p:nvSpPr>
        <p:spPr bwMode="auto">
          <a:xfrm>
            <a:off x="8875049" y="2074267"/>
            <a:ext cx="918328"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a:ln w="50800"/>
                <a:solidFill>
                  <a:schemeClr val="tx1">
                    <a:lumMod val="65000"/>
                    <a:lumOff val="35000"/>
                  </a:schemeClr>
                </a:solidFill>
                <a:latin typeface="Calibri" pitchFamily="34" charset="0"/>
              </a:rPr>
              <a:t>Datasets</a:t>
            </a:r>
          </a:p>
        </p:txBody>
      </p:sp>
      <p:sp>
        <p:nvSpPr>
          <p:cNvPr id="19" name="Text Box 2"/>
          <p:cNvSpPr txBox="1">
            <a:spLocks noChangeArrowheads="1"/>
          </p:cNvSpPr>
          <p:nvPr/>
        </p:nvSpPr>
        <p:spPr bwMode="auto">
          <a:xfrm>
            <a:off x="2059952" y="2074267"/>
            <a:ext cx="584519"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a:ln w="50800"/>
                <a:solidFill>
                  <a:schemeClr val="tx1">
                    <a:lumMod val="65000"/>
                    <a:lumOff val="35000"/>
                  </a:schemeClr>
                </a:solidFill>
                <a:latin typeface="Calibri" pitchFamily="34" charset="0"/>
              </a:rPr>
              <a:t>Sites</a:t>
            </a:r>
          </a:p>
        </p:txBody>
      </p:sp>
      <p:sp>
        <p:nvSpPr>
          <p:cNvPr id="20" name="Text Box 2"/>
          <p:cNvSpPr txBox="1">
            <a:spLocks noChangeArrowheads="1"/>
          </p:cNvSpPr>
          <p:nvPr/>
        </p:nvSpPr>
        <p:spPr bwMode="auto">
          <a:xfrm>
            <a:off x="3372391" y="2074267"/>
            <a:ext cx="1481496"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err="1">
                <a:ln w="50800"/>
                <a:solidFill>
                  <a:schemeClr val="tx1">
                    <a:lumMod val="65000"/>
                    <a:lumOff val="35000"/>
                  </a:schemeClr>
                </a:solidFill>
                <a:latin typeface="Calibri" pitchFamily="34" charset="0"/>
              </a:rPr>
              <a:t>CollectionUnits</a:t>
            </a:r>
            <a:endParaRPr lang="en-US" sz="1600" b="1" dirty="0">
              <a:ln w="50800"/>
              <a:solidFill>
                <a:schemeClr val="tx1">
                  <a:lumMod val="65000"/>
                  <a:lumOff val="35000"/>
                </a:schemeClr>
              </a:solidFill>
              <a:latin typeface="Calibri" pitchFamily="34" charset="0"/>
            </a:endParaRPr>
          </a:p>
        </p:txBody>
      </p:sp>
      <p:sp>
        <p:nvSpPr>
          <p:cNvPr id="21" name="Text Box 2"/>
          <p:cNvSpPr txBox="1">
            <a:spLocks noChangeArrowheads="1"/>
          </p:cNvSpPr>
          <p:nvPr/>
        </p:nvSpPr>
        <p:spPr bwMode="auto">
          <a:xfrm>
            <a:off x="5181934" y="2074267"/>
            <a:ext cx="1327928"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err="1">
                <a:ln w="50800"/>
                <a:solidFill>
                  <a:schemeClr val="tx1">
                    <a:lumMod val="65000"/>
                    <a:lumOff val="35000"/>
                  </a:schemeClr>
                </a:solidFill>
                <a:latin typeface="Calibri" pitchFamily="34" charset="0"/>
              </a:rPr>
              <a:t>AnalysisUnits</a:t>
            </a:r>
            <a:endParaRPr lang="en-US" sz="1600" b="1" dirty="0">
              <a:ln w="50800"/>
              <a:solidFill>
                <a:schemeClr val="tx1">
                  <a:lumMod val="65000"/>
                  <a:lumOff val="35000"/>
                </a:schemeClr>
              </a:solidFill>
              <a:latin typeface="Calibri" pitchFamily="34" charset="0"/>
            </a:endParaRPr>
          </a:p>
        </p:txBody>
      </p:sp>
      <p:sp>
        <p:nvSpPr>
          <p:cNvPr id="22" name="Text Box 2"/>
          <p:cNvSpPr txBox="1">
            <a:spLocks noChangeArrowheads="1"/>
          </p:cNvSpPr>
          <p:nvPr/>
        </p:nvSpPr>
        <p:spPr bwMode="auto">
          <a:xfrm>
            <a:off x="7159574" y="2074267"/>
            <a:ext cx="894797"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a:ln w="50800"/>
                <a:solidFill>
                  <a:schemeClr val="tx1">
                    <a:lumMod val="65000"/>
                    <a:lumOff val="35000"/>
                  </a:schemeClr>
                </a:solidFill>
                <a:latin typeface="Calibri" pitchFamily="34" charset="0"/>
              </a:rPr>
              <a:t>Samples</a:t>
            </a:r>
          </a:p>
        </p:txBody>
      </p:sp>
      <p:sp>
        <p:nvSpPr>
          <p:cNvPr id="23" name="TextBox 22"/>
          <p:cNvSpPr txBox="1"/>
          <p:nvPr/>
        </p:nvSpPr>
        <p:spPr>
          <a:xfrm>
            <a:off x="2724786" y="5151465"/>
            <a:ext cx="7712710" cy="1077218"/>
          </a:xfrm>
          <a:prstGeom prst="rect">
            <a:avLst/>
          </a:prstGeom>
          <a:noFill/>
        </p:spPr>
        <p:txBody>
          <a:bodyPr wrap="square" rtlCol="0">
            <a:spAutoFit/>
          </a:bodyPr>
          <a:lstStyle/>
          <a:p>
            <a:pPr marL="914377" indent="-914377"/>
            <a:r>
              <a:rPr lang="en-US" sz="1600" dirty="0"/>
              <a:t>One </a:t>
            </a:r>
            <a:r>
              <a:rPr lang="en-US" sz="1600" b="1" dirty="0"/>
              <a:t>site</a:t>
            </a:r>
            <a:r>
              <a:rPr lang="en-US" sz="1600" dirty="0"/>
              <a:t> may have many </a:t>
            </a:r>
            <a:r>
              <a:rPr lang="en-US" sz="1600" b="1" dirty="0"/>
              <a:t>collection units </a:t>
            </a:r>
          </a:p>
          <a:p>
            <a:pPr marL="914377" indent="-914377"/>
            <a:r>
              <a:rPr lang="en-US" sz="1600" dirty="0"/>
              <a:t>One </a:t>
            </a:r>
            <a:r>
              <a:rPr lang="en-US" sz="1600" b="1" dirty="0"/>
              <a:t>collection unit </a:t>
            </a:r>
            <a:r>
              <a:rPr lang="en-US" sz="1600" dirty="0"/>
              <a:t>may have many </a:t>
            </a:r>
            <a:r>
              <a:rPr lang="en-US" sz="1600" b="1" dirty="0"/>
              <a:t>analysis units</a:t>
            </a:r>
          </a:p>
          <a:p>
            <a:pPr marL="914377" indent="-914377"/>
            <a:r>
              <a:rPr lang="en-US" sz="1600" dirty="0"/>
              <a:t>One </a:t>
            </a:r>
            <a:r>
              <a:rPr lang="en-US" sz="1600" b="1" dirty="0"/>
              <a:t>analysis unit </a:t>
            </a:r>
            <a:r>
              <a:rPr lang="en-US" sz="1600" dirty="0"/>
              <a:t>may have many </a:t>
            </a:r>
            <a:r>
              <a:rPr lang="en-US" sz="1600" b="1" dirty="0"/>
              <a:t>samples</a:t>
            </a:r>
          </a:p>
          <a:p>
            <a:pPr marL="914377" indent="-914377"/>
            <a:r>
              <a:rPr lang="en-US" sz="1600" dirty="0"/>
              <a:t>A </a:t>
            </a:r>
            <a:r>
              <a:rPr lang="en-US" sz="1600" b="1" dirty="0"/>
              <a:t>dataset</a:t>
            </a:r>
            <a:r>
              <a:rPr lang="en-US" sz="1600" dirty="0"/>
              <a:t> comprises all </a:t>
            </a:r>
            <a:r>
              <a:rPr lang="en-US" sz="1600" b="1" dirty="0"/>
              <a:t>samples</a:t>
            </a:r>
            <a:r>
              <a:rPr lang="en-US" sz="1600" dirty="0"/>
              <a:t> of same type from same </a:t>
            </a:r>
            <a:r>
              <a:rPr lang="en-US" sz="1600" b="1" dirty="0"/>
              <a:t>collection unit</a:t>
            </a:r>
          </a:p>
        </p:txBody>
      </p:sp>
      <p:sp>
        <p:nvSpPr>
          <p:cNvPr id="26" name="TextBox 25">
            <a:extLst>
              <a:ext uri="{FF2B5EF4-FFF2-40B4-BE49-F238E27FC236}">
                <a16:creationId xmlns:a16="http://schemas.microsoft.com/office/drawing/2014/main" id="{0FBE2133-6EE4-DC45-B336-9F4C2C20DE74}"/>
              </a:ext>
            </a:extLst>
          </p:cNvPr>
          <p:cNvSpPr txBox="1"/>
          <p:nvPr/>
        </p:nvSpPr>
        <p:spPr>
          <a:xfrm>
            <a:off x="1562003" y="1724829"/>
            <a:ext cx="1625796" cy="400110"/>
          </a:xfrm>
          <a:prstGeom prst="rect">
            <a:avLst/>
          </a:prstGeom>
          <a:noFill/>
        </p:spPr>
        <p:txBody>
          <a:bodyPr wrap="square" rtlCol="0">
            <a:spAutoFit/>
          </a:bodyPr>
          <a:lstStyle/>
          <a:p>
            <a:pPr algn="ctr"/>
            <a:r>
              <a:rPr lang="en-US" sz="2000" dirty="0">
                <a:solidFill>
                  <a:schemeClr val="accent1"/>
                </a:solidFill>
              </a:rPr>
              <a:t>La Brea</a:t>
            </a:r>
          </a:p>
        </p:txBody>
      </p:sp>
      <p:sp>
        <p:nvSpPr>
          <p:cNvPr id="27" name="TextBox 26">
            <a:extLst>
              <a:ext uri="{FF2B5EF4-FFF2-40B4-BE49-F238E27FC236}">
                <a16:creationId xmlns:a16="http://schemas.microsoft.com/office/drawing/2014/main" id="{67906CB9-1F37-1F41-BCE9-1DFF19982435}"/>
              </a:ext>
            </a:extLst>
          </p:cNvPr>
          <p:cNvSpPr txBox="1"/>
          <p:nvPr/>
        </p:nvSpPr>
        <p:spPr>
          <a:xfrm>
            <a:off x="3305459" y="1721781"/>
            <a:ext cx="1625796" cy="400110"/>
          </a:xfrm>
          <a:prstGeom prst="rect">
            <a:avLst/>
          </a:prstGeom>
          <a:noFill/>
        </p:spPr>
        <p:txBody>
          <a:bodyPr wrap="square" rtlCol="0">
            <a:spAutoFit/>
          </a:bodyPr>
          <a:lstStyle/>
          <a:p>
            <a:pPr algn="ctr"/>
            <a:r>
              <a:rPr lang="en-US" sz="2000" dirty="0">
                <a:solidFill>
                  <a:schemeClr val="accent1"/>
                </a:solidFill>
              </a:rPr>
              <a:t>P23-Box14</a:t>
            </a:r>
          </a:p>
        </p:txBody>
      </p:sp>
      <p:sp>
        <p:nvSpPr>
          <p:cNvPr id="28" name="TextBox 27">
            <a:extLst>
              <a:ext uri="{FF2B5EF4-FFF2-40B4-BE49-F238E27FC236}">
                <a16:creationId xmlns:a16="http://schemas.microsoft.com/office/drawing/2014/main" id="{454FE6B9-B1A2-DC49-BB5F-467AB1F942B4}"/>
              </a:ext>
            </a:extLst>
          </p:cNvPr>
          <p:cNvSpPr txBox="1"/>
          <p:nvPr/>
        </p:nvSpPr>
        <p:spPr>
          <a:xfrm>
            <a:off x="4986943" y="1746306"/>
            <a:ext cx="1625796" cy="400110"/>
          </a:xfrm>
          <a:prstGeom prst="rect">
            <a:avLst/>
          </a:prstGeom>
          <a:noFill/>
        </p:spPr>
        <p:txBody>
          <a:bodyPr wrap="square" rtlCol="0">
            <a:spAutoFit/>
          </a:bodyPr>
          <a:lstStyle/>
          <a:p>
            <a:pPr algn="ctr"/>
            <a:r>
              <a:rPr lang="en-US" sz="2000" dirty="0">
                <a:solidFill>
                  <a:schemeClr val="accent1"/>
                </a:solidFill>
              </a:rPr>
              <a:t>A2/L2</a:t>
            </a:r>
          </a:p>
        </p:txBody>
      </p:sp>
      <p:sp>
        <p:nvSpPr>
          <p:cNvPr id="29" name="TextBox 28">
            <a:extLst>
              <a:ext uri="{FF2B5EF4-FFF2-40B4-BE49-F238E27FC236}">
                <a16:creationId xmlns:a16="http://schemas.microsoft.com/office/drawing/2014/main" id="{E6218099-DD5C-9F46-98E0-BC020D14BE0A}"/>
              </a:ext>
            </a:extLst>
          </p:cNvPr>
          <p:cNvSpPr txBox="1"/>
          <p:nvPr/>
        </p:nvSpPr>
        <p:spPr>
          <a:xfrm>
            <a:off x="8451385" y="1744918"/>
            <a:ext cx="1625796" cy="400110"/>
          </a:xfrm>
          <a:prstGeom prst="rect">
            <a:avLst/>
          </a:prstGeom>
          <a:noFill/>
        </p:spPr>
        <p:txBody>
          <a:bodyPr wrap="square" rtlCol="0">
            <a:spAutoFit/>
          </a:bodyPr>
          <a:lstStyle/>
          <a:p>
            <a:pPr algn="ctr"/>
            <a:r>
              <a:rPr lang="en-US" sz="2000" dirty="0">
                <a:solidFill>
                  <a:schemeClr val="accent1"/>
                </a:solidFill>
              </a:rPr>
              <a:t>Vertebrates</a:t>
            </a:r>
          </a:p>
        </p:txBody>
      </p:sp>
      <p:sp>
        <p:nvSpPr>
          <p:cNvPr id="3" name="TextBox 2">
            <a:extLst>
              <a:ext uri="{FF2B5EF4-FFF2-40B4-BE49-F238E27FC236}">
                <a16:creationId xmlns:a16="http://schemas.microsoft.com/office/drawing/2014/main" id="{746439DD-9FDF-864B-BFE2-FB9C3A6809D3}"/>
              </a:ext>
            </a:extLst>
          </p:cNvPr>
          <p:cNvSpPr txBox="1"/>
          <p:nvPr/>
        </p:nvSpPr>
        <p:spPr>
          <a:xfrm>
            <a:off x="9422848" y="5295098"/>
            <a:ext cx="2769152" cy="584775"/>
          </a:xfrm>
          <a:prstGeom prst="rect">
            <a:avLst/>
          </a:prstGeom>
          <a:noFill/>
        </p:spPr>
        <p:txBody>
          <a:bodyPr wrap="square" rtlCol="0">
            <a:spAutoFit/>
          </a:bodyPr>
          <a:lstStyle/>
          <a:p>
            <a:r>
              <a:rPr lang="en-US" sz="1600" dirty="0"/>
              <a:t>*There is no set scale for these </a:t>
            </a:r>
            <a:r>
              <a:rPr lang="mr-IN" sz="1600" dirty="0"/>
              <a:t>–</a:t>
            </a:r>
            <a:r>
              <a:rPr lang="en-US" sz="1600" dirty="0"/>
              <a:t> user defined.</a:t>
            </a:r>
          </a:p>
        </p:txBody>
      </p:sp>
    </p:spTree>
    <p:extLst>
      <p:ext uri="{BB962C8B-B14F-4D97-AF65-F5344CB8AC3E}">
        <p14:creationId xmlns:p14="http://schemas.microsoft.com/office/powerpoint/2010/main" val="3512160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IMG_1483.JPG"/>
          <p:cNvPicPr>
            <a:picLocks noChangeAspect="1"/>
          </p:cNvPicPr>
          <p:nvPr/>
        </p:nvPicPr>
        <p:blipFill>
          <a:blip r:embed="rId3" cstate="screen"/>
          <a:stretch>
            <a:fillRect/>
          </a:stretch>
        </p:blipFill>
        <p:spPr>
          <a:xfrm>
            <a:off x="3382772" y="3503139"/>
            <a:ext cx="3162300" cy="2108200"/>
          </a:xfrm>
          <a:prstGeom prst="rect">
            <a:avLst/>
          </a:prstGeom>
          <a:ln>
            <a:noFill/>
          </a:ln>
          <a:effectLst>
            <a:softEdge rad="112500"/>
          </a:effectLst>
        </p:spPr>
      </p:pic>
      <p:pic>
        <p:nvPicPr>
          <p:cNvPr id="1027" name="Picture 3"/>
          <p:cNvPicPr>
            <a:picLocks noChangeAspect="1" noChangeArrowheads="1"/>
          </p:cNvPicPr>
          <p:nvPr/>
        </p:nvPicPr>
        <p:blipFill>
          <a:blip r:embed="rId4" cstate="screen"/>
          <a:srcRect/>
          <a:stretch>
            <a:fillRect/>
          </a:stretch>
        </p:blipFill>
        <p:spPr bwMode="auto">
          <a:xfrm>
            <a:off x="3320485" y="1710276"/>
            <a:ext cx="3945885" cy="1743616"/>
          </a:xfrm>
          <a:prstGeom prst="rect">
            <a:avLst/>
          </a:prstGeom>
          <a:ln>
            <a:noFill/>
          </a:ln>
          <a:effectLst>
            <a:softEdge rad="112500"/>
          </a:effectLst>
        </p:spPr>
      </p:pic>
      <p:sp>
        <p:nvSpPr>
          <p:cNvPr id="14" name="Rectangle 13"/>
          <p:cNvSpPr/>
          <p:nvPr/>
        </p:nvSpPr>
        <p:spPr>
          <a:xfrm>
            <a:off x="3382772" y="1771143"/>
            <a:ext cx="707373" cy="369332"/>
          </a:xfrm>
          <a:prstGeom prst="rect">
            <a:avLst/>
          </a:prstGeom>
        </p:spPr>
        <p:txBody>
          <a:bodyPr wrap="none">
            <a:spAutoFit/>
          </a:bodyPr>
          <a:lstStyle/>
          <a:p>
            <a:pPr algn="l"/>
            <a:r>
              <a:rPr lang="en-US" b="1" dirty="0">
                <a:solidFill>
                  <a:schemeClr val="bg1"/>
                </a:solidFill>
                <a:effectLst>
                  <a:outerShdw blurRad="50800" dist="38100" dir="2700000" algn="tl" rotWithShape="0">
                    <a:prstClr val="black">
                      <a:alpha val="40000"/>
                    </a:prstClr>
                  </a:outerShdw>
                </a:effectLst>
                <a:latin typeface="Calibri" pitchFamily="34" charset="0"/>
              </a:rPr>
              <a:t>Lakes</a:t>
            </a:r>
          </a:p>
        </p:txBody>
      </p:sp>
      <p:pic>
        <p:nvPicPr>
          <p:cNvPr id="20" name="Picture 19" descr="Russ Ascending 01.JPG"/>
          <p:cNvPicPr>
            <a:picLocks noChangeAspect="1"/>
          </p:cNvPicPr>
          <p:nvPr/>
        </p:nvPicPr>
        <p:blipFill>
          <a:blip r:embed="rId5" cstate="screen"/>
          <a:stretch>
            <a:fillRect/>
          </a:stretch>
        </p:blipFill>
        <p:spPr>
          <a:xfrm>
            <a:off x="9488083" y="1729605"/>
            <a:ext cx="2218283" cy="3327425"/>
          </a:xfrm>
          <a:prstGeom prst="rect">
            <a:avLst/>
          </a:prstGeom>
          <a:ln>
            <a:noFill/>
          </a:ln>
          <a:effectLst>
            <a:softEdge rad="112500"/>
          </a:effectLst>
        </p:spPr>
      </p:pic>
      <p:sp>
        <p:nvSpPr>
          <p:cNvPr id="17" name="Rectangle 16"/>
          <p:cNvSpPr/>
          <p:nvPr/>
        </p:nvSpPr>
        <p:spPr>
          <a:xfrm>
            <a:off x="9539338" y="1782041"/>
            <a:ext cx="730713" cy="369332"/>
          </a:xfrm>
          <a:prstGeom prst="rect">
            <a:avLst/>
          </a:prstGeom>
        </p:spPr>
        <p:txBody>
          <a:bodyPr wrap="none">
            <a:spAutoFit/>
          </a:bodyPr>
          <a:lstStyle/>
          <a:p>
            <a:pPr algn="l"/>
            <a:r>
              <a:rPr lang="en-US" b="1" dirty="0">
                <a:effectLst>
                  <a:outerShdw blurRad="50800" dist="38100" dir="2700000" algn="tl" rotWithShape="0">
                    <a:prstClr val="black">
                      <a:alpha val="40000"/>
                    </a:prstClr>
                  </a:outerShdw>
                </a:effectLst>
                <a:latin typeface="Calibri" pitchFamily="34" charset="0"/>
              </a:rPr>
              <a:t>Caves</a:t>
            </a:r>
          </a:p>
        </p:txBody>
      </p:sp>
      <p:sp>
        <p:nvSpPr>
          <p:cNvPr id="21" name="Rectangle 20"/>
          <p:cNvSpPr/>
          <p:nvPr/>
        </p:nvSpPr>
        <p:spPr>
          <a:xfrm>
            <a:off x="1023191" y="2090658"/>
            <a:ext cx="2286000" cy="2862322"/>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SiteID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SiteName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LongitudeEast</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LatitudeNorth</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LongitudeWest</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LatitudeSouth</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Altitude</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Area</a:t>
            </a: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SiteDescription</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Notes</a:t>
            </a:r>
          </a:p>
        </p:txBody>
      </p:sp>
      <p:sp>
        <p:nvSpPr>
          <p:cNvPr id="22" name="Text Box 2"/>
          <p:cNvSpPr txBox="1">
            <a:spLocks noChangeArrowheads="1"/>
          </p:cNvSpPr>
          <p:nvPr/>
        </p:nvSpPr>
        <p:spPr bwMode="auto">
          <a:xfrm>
            <a:off x="987461" y="1710276"/>
            <a:ext cx="1534587"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latin typeface="Calibri" pitchFamily="34" charset="0"/>
              </a:rPr>
              <a:t>Sites Table</a:t>
            </a:r>
          </a:p>
        </p:txBody>
      </p:sp>
      <p:pic>
        <p:nvPicPr>
          <p:cNvPr id="24" name="Picture 23" descr="IronHills96dpi.jpg"/>
          <p:cNvPicPr>
            <a:picLocks noChangeAspect="1"/>
          </p:cNvPicPr>
          <p:nvPr/>
        </p:nvPicPr>
        <p:blipFill>
          <a:blip r:embed="rId6" cstate="screen"/>
          <a:stretch>
            <a:fillRect/>
          </a:stretch>
        </p:blipFill>
        <p:spPr>
          <a:xfrm>
            <a:off x="7266370" y="1729605"/>
            <a:ext cx="2220927" cy="3308095"/>
          </a:xfrm>
          <a:prstGeom prst="rect">
            <a:avLst/>
          </a:prstGeom>
          <a:ln>
            <a:noFill/>
          </a:ln>
          <a:effectLst>
            <a:softEdge rad="112500"/>
          </a:effectLst>
        </p:spPr>
      </p:pic>
      <p:sp>
        <p:nvSpPr>
          <p:cNvPr id="15" name="Rectangle 14"/>
          <p:cNvSpPr/>
          <p:nvPr/>
        </p:nvSpPr>
        <p:spPr>
          <a:xfrm>
            <a:off x="7288958" y="1762711"/>
            <a:ext cx="979755" cy="369332"/>
          </a:xfrm>
          <a:prstGeom prst="rect">
            <a:avLst/>
          </a:prstGeom>
        </p:spPr>
        <p:txBody>
          <a:bodyPr wrap="none">
            <a:spAutoFit/>
          </a:bodyPr>
          <a:lstStyle/>
          <a:p>
            <a:pPr algn="l"/>
            <a:r>
              <a:rPr lang="en-US" b="1" dirty="0">
                <a:solidFill>
                  <a:schemeClr val="bg1"/>
                </a:solidFill>
                <a:effectLst>
                  <a:outerShdw blurRad="50800" dist="38100" dir="2700000" algn="tl" rotWithShape="0">
                    <a:prstClr val="black">
                      <a:alpha val="40000"/>
                    </a:prstClr>
                  </a:outerShdw>
                </a:effectLst>
                <a:latin typeface="Calibri" pitchFamily="34" charset="0"/>
              </a:rPr>
              <a:t>Sections</a:t>
            </a:r>
          </a:p>
        </p:txBody>
      </p:sp>
      <p:sp>
        <p:nvSpPr>
          <p:cNvPr id="25" name="Rectangle 24"/>
          <p:cNvSpPr/>
          <p:nvPr/>
        </p:nvSpPr>
        <p:spPr>
          <a:xfrm>
            <a:off x="3495806" y="3597867"/>
            <a:ext cx="2039533" cy="369332"/>
          </a:xfrm>
          <a:prstGeom prst="rect">
            <a:avLst/>
          </a:prstGeom>
        </p:spPr>
        <p:txBody>
          <a:bodyPr wrap="none">
            <a:spAutoFit/>
          </a:bodyPr>
          <a:lstStyle/>
          <a:p>
            <a:pPr algn="l"/>
            <a:r>
              <a:rPr lang="en-US" b="1" dirty="0">
                <a:solidFill>
                  <a:schemeClr val="bg1"/>
                </a:solidFill>
                <a:effectLst>
                  <a:outerShdw blurRad="50800" dist="38100" dir="2700000" algn="tl" rotWithShape="0">
                    <a:prstClr val="black">
                      <a:alpha val="40000"/>
                    </a:prstClr>
                  </a:outerShdw>
                </a:effectLst>
                <a:latin typeface="Calibri" pitchFamily="34" charset="0"/>
              </a:rPr>
              <a:t>Archaeological Digs</a:t>
            </a:r>
          </a:p>
        </p:txBody>
      </p:sp>
      <p:sp>
        <p:nvSpPr>
          <p:cNvPr id="6" name="Title 5">
            <a:extLst>
              <a:ext uri="{FF2B5EF4-FFF2-40B4-BE49-F238E27FC236}">
                <a16:creationId xmlns:a16="http://schemas.microsoft.com/office/drawing/2014/main" id="{3B71A45D-549E-F34B-9CDE-2D47B5B9B338}"/>
              </a:ext>
            </a:extLst>
          </p:cNvPr>
          <p:cNvSpPr>
            <a:spLocks noGrp="1"/>
          </p:cNvSpPr>
          <p:nvPr>
            <p:ph type="title"/>
          </p:nvPr>
        </p:nvSpPr>
        <p:spPr/>
        <p:txBody>
          <a:bodyPr/>
          <a:lstStyle/>
          <a:p>
            <a:r>
              <a:rPr lang="en-US" dirty="0"/>
              <a:t>Sites</a:t>
            </a:r>
          </a:p>
        </p:txBody>
      </p:sp>
      <p:sp>
        <p:nvSpPr>
          <p:cNvPr id="4" name="Footer Placeholder 3">
            <a:extLst>
              <a:ext uri="{FF2B5EF4-FFF2-40B4-BE49-F238E27FC236}">
                <a16:creationId xmlns:a16="http://schemas.microsoft.com/office/drawing/2014/main" id="{B146B663-D391-2D47-91B4-55F82BAAFB2F}"/>
              </a:ext>
            </a:extLst>
          </p:cNvPr>
          <p:cNvSpPr>
            <a:spLocks noGrp="1"/>
          </p:cNvSpPr>
          <p:nvPr>
            <p:ph type="ftr" sz="quarter" idx="3"/>
          </p:nvPr>
        </p:nvSpPr>
        <p:spPr/>
        <p:txBody>
          <a:bodyPr/>
          <a:lstStyle/>
          <a:p>
            <a:r>
              <a:rPr lang="en-US"/>
              <a:t>Neotoma Paleoecology Database</a:t>
            </a:r>
            <a:endParaRPr lang="en-US" dirty="0"/>
          </a:p>
        </p:txBody>
      </p:sp>
      <p:sp>
        <p:nvSpPr>
          <p:cNvPr id="2" name="Slide Number Placeholder 1">
            <a:extLst>
              <a:ext uri="{FF2B5EF4-FFF2-40B4-BE49-F238E27FC236}">
                <a16:creationId xmlns:a16="http://schemas.microsoft.com/office/drawing/2014/main" id="{B88F8B6B-33BF-574F-B099-23D38C480A9A}"/>
              </a:ext>
            </a:extLst>
          </p:cNvPr>
          <p:cNvSpPr>
            <a:spLocks noGrp="1"/>
          </p:cNvSpPr>
          <p:nvPr>
            <p:ph type="sldNum" sz="quarter" idx="4"/>
          </p:nvPr>
        </p:nvSpPr>
        <p:spPr/>
        <p:txBody>
          <a:bodyPr/>
          <a:lstStyle/>
          <a:p>
            <a:pPr>
              <a:defRPr/>
            </a:pPr>
            <a:fld id="{8595EA9C-6EBD-41EB-B224-99D5076C976A}" type="slidenum">
              <a:rPr lang="en-US" smtClean="0"/>
              <a:pPr>
                <a:defRPr/>
              </a:pPr>
              <a:t>22</a:t>
            </a:fld>
            <a:endParaRPr lang="en-US" dirty="0"/>
          </a:p>
        </p:txBody>
      </p:sp>
      <p:sp>
        <p:nvSpPr>
          <p:cNvPr id="5" name="Date Placeholder 4">
            <a:extLst>
              <a:ext uri="{FF2B5EF4-FFF2-40B4-BE49-F238E27FC236}">
                <a16:creationId xmlns:a16="http://schemas.microsoft.com/office/drawing/2014/main" id="{B332313B-874C-064B-A61A-910ED7017A0E}"/>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66452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59701" y="1642307"/>
            <a:ext cx="5071807" cy="4450851"/>
            <a:chOff x="837840" y="1427196"/>
            <a:chExt cx="5071806" cy="4450850"/>
          </a:xfrm>
        </p:grpSpPr>
        <p:cxnSp>
          <p:nvCxnSpPr>
            <p:cNvPr id="21" name="Elbow Connector 20"/>
            <p:cNvCxnSpPr/>
            <p:nvPr/>
          </p:nvCxnSpPr>
          <p:spPr bwMode="auto">
            <a:xfrm>
              <a:off x="2877474" y="2057400"/>
              <a:ext cx="1005840" cy="330200"/>
            </a:xfrm>
            <a:prstGeom prst="bentConnector3">
              <a:avLst>
                <a:gd name="adj1" fmla="val 50000"/>
              </a:avLst>
            </a:prstGeom>
            <a:noFill/>
            <a:ln w="22225" cap="flat" cmpd="sng" algn="ctr">
              <a:solidFill>
                <a:schemeClr val="tx1">
                  <a:lumMod val="65000"/>
                </a:schemeClr>
              </a:solidFill>
              <a:prstDash val="solid"/>
              <a:round/>
              <a:headEnd type="none" w="med" len="med"/>
              <a:tailEnd type="none" w="med" len="med"/>
            </a:ln>
            <a:effectLst/>
          </p:spPr>
        </p:cxnSp>
        <p:sp>
          <p:nvSpPr>
            <p:cNvPr id="6" name="Rectangle 5"/>
            <p:cNvSpPr/>
            <p:nvPr/>
          </p:nvSpPr>
          <p:spPr>
            <a:xfrm>
              <a:off x="837840" y="1907729"/>
              <a:ext cx="2286000" cy="2862322"/>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latin typeface="Calibri" pitchFamily="34" charset="0"/>
                </a:rPr>
                <a:t>SiteID</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SiteName</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LongitudeEast</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LatitudeNorth</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LongitudeWest</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LatitudeSouth</a:t>
              </a:r>
              <a:endParaRPr lang="en-US" sz="1800" b="1" dirty="0">
                <a:solidFill>
                  <a:schemeClr val="tx1"/>
                </a:solidFill>
                <a:latin typeface="Calibri" pitchFamily="34" charset="0"/>
              </a:endParaRPr>
            </a:p>
            <a:p>
              <a:pPr algn="l"/>
              <a:r>
                <a:rPr lang="en-US" sz="1800" b="1" dirty="0">
                  <a:solidFill>
                    <a:schemeClr val="tx1"/>
                  </a:solidFill>
                  <a:latin typeface="Calibri" pitchFamily="34" charset="0"/>
                </a:rPr>
                <a:t>Altitude</a:t>
              </a:r>
            </a:p>
            <a:p>
              <a:pPr algn="l"/>
              <a:r>
                <a:rPr lang="en-US" sz="1800" b="1" dirty="0">
                  <a:solidFill>
                    <a:schemeClr val="tx1"/>
                  </a:solidFill>
                  <a:latin typeface="Calibri" pitchFamily="34" charset="0"/>
                </a:rPr>
                <a:t>Area</a:t>
              </a:r>
            </a:p>
            <a:p>
              <a:pPr algn="l"/>
              <a:r>
                <a:rPr lang="en-US" sz="1800" b="1" dirty="0" err="1">
                  <a:solidFill>
                    <a:schemeClr val="tx1"/>
                  </a:solidFill>
                  <a:latin typeface="Calibri" pitchFamily="34" charset="0"/>
                </a:rPr>
                <a:t>SiteDescription</a:t>
              </a:r>
              <a:endParaRPr lang="en-US" sz="1800" b="1" dirty="0">
                <a:solidFill>
                  <a:schemeClr val="tx1"/>
                </a:solidFill>
                <a:latin typeface="Calibri" pitchFamily="34" charset="0"/>
              </a:endParaRPr>
            </a:p>
            <a:p>
              <a:pPr algn="l"/>
              <a:r>
                <a:rPr lang="en-US" sz="1800" b="1" dirty="0">
                  <a:solidFill>
                    <a:schemeClr val="tx1"/>
                  </a:solidFill>
                  <a:latin typeface="Calibri" pitchFamily="34" charset="0"/>
                </a:rPr>
                <a:t>Notes</a:t>
              </a:r>
            </a:p>
          </p:txBody>
        </p:sp>
        <p:sp>
          <p:nvSpPr>
            <p:cNvPr id="7" name="Text Box 2"/>
            <p:cNvSpPr txBox="1">
              <a:spLocks noChangeArrowheads="1"/>
            </p:cNvSpPr>
            <p:nvPr/>
          </p:nvSpPr>
          <p:spPr bwMode="auto">
            <a:xfrm>
              <a:off x="1503331" y="1427201"/>
              <a:ext cx="788421"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latin typeface="Calibri" pitchFamily="34" charset="0"/>
                </a:rPr>
                <a:t>Sites</a:t>
              </a:r>
            </a:p>
          </p:txBody>
        </p:sp>
        <p:sp>
          <p:nvSpPr>
            <p:cNvPr id="13" name="Rectangle 12"/>
            <p:cNvSpPr/>
            <p:nvPr/>
          </p:nvSpPr>
          <p:spPr>
            <a:xfrm>
              <a:off x="3623646" y="1907729"/>
              <a:ext cx="2286000" cy="3970317"/>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latin typeface="Calibri" pitchFamily="34" charset="0"/>
                </a:rPr>
                <a:t>CollectionUnitID</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SiteID</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CollTypeID</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DepEnvtID</a:t>
              </a:r>
              <a:endParaRPr lang="en-US" sz="1800" b="1" dirty="0">
                <a:solidFill>
                  <a:schemeClr val="tx1"/>
                </a:solidFill>
                <a:latin typeface="Calibri" pitchFamily="34" charset="0"/>
              </a:endParaRPr>
            </a:p>
            <a:p>
              <a:pPr algn="l"/>
              <a:r>
                <a:rPr lang="en-US" sz="1800" b="1" dirty="0">
                  <a:solidFill>
                    <a:schemeClr val="tx1"/>
                  </a:solidFill>
                  <a:latin typeface="Calibri" pitchFamily="34" charset="0"/>
                </a:rPr>
                <a:t>Handle</a:t>
              </a:r>
            </a:p>
            <a:p>
              <a:pPr algn="l"/>
              <a:r>
                <a:rPr lang="en-US" sz="1800" b="1" dirty="0" err="1">
                  <a:solidFill>
                    <a:schemeClr val="tx1"/>
                  </a:solidFill>
                  <a:latin typeface="Calibri" pitchFamily="34" charset="0"/>
                </a:rPr>
                <a:t>CollUnitName</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CollDate</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CollDevice</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GPSLatitude</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GPSLongitude</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GPSError</a:t>
              </a:r>
              <a:endParaRPr lang="en-US" sz="1800" b="1" dirty="0">
                <a:solidFill>
                  <a:schemeClr val="tx1"/>
                </a:solidFill>
                <a:latin typeface="Calibri" pitchFamily="34" charset="0"/>
              </a:endParaRPr>
            </a:p>
            <a:p>
              <a:pPr algn="l"/>
              <a:r>
                <a:rPr lang="en-US" sz="1800" b="1" dirty="0" err="1">
                  <a:solidFill>
                    <a:schemeClr val="tx1"/>
                  </a:solidFill>
                  <a:latin typeface="Calibri" pitchFamily="34" charset="0"/>
                </a:rPr>
                <a:t>WaterDepth</a:t>
              </a:r>
              <a:endParaRPr lang="en-US" sz="1800" b="1" dirty="0">
                <a:solidFill>
                  <a:schemeClr val="tx1"/>
                </a:solidFill>
                <a:latin typeface="Calibri" pitchFamily="34" charset="0"/>
              </a:endParaRPr>
            </a:p>
            <a:p>
              <a:pPr algn="l"/>
              <a:r>
                <a:rPr lang="en-US" sz="1800" b="1" dirty="0">
                  <a:solidFill>
                    <a:schemeClr val="tx1"/>
                  </a:solidFill>
                  <a:latin typeface="Calibri" pitchFamily="34" charset="0"/>
                </a:rPr>
                <a:t>Location</a:t>
              </a:r>
            </a:p>
            <a:p>
              <a:pPr algn="l"/>
              <a:r>
                <a:rPr lang="en-US" sz="1800" b="1" dirty="0">
                  <a:solidFill>
                    <a:schemeClr val="tx1"/>
                  </a:solidFill>
                  <a:latin typeface="Calibri" pitchFamily="34" charset="0"/>
                </a:rPr>
                <a:t>Notes</a:t>
              </a:r>
            </a:p>
          </p:txBody>
        </p:sp>
        <p:sp>
          <p:nvSpPr>
            <p:cNvPr id="18" name="Text Box 2"/>
            <p:cNvSpPr txBox="1">
              <a:spLocks noChangeArrowheads="1"/>
            </p:cNvSpPr>
            <p:nvPr/>
          </p:nvSpPr>
          <p:spPr bwMode="auto">
            <a:xfrm>
              <a:off x="3691561" y="1427196"/>
              <a:ext cx="2132315"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err="1">
                  <a:ln w="50800"/>
                  <a:latin typeface="Calibri" pitchFamily="34" charset="0"/>
                </a:rPr>
                <a:t>CollectionUnits</a:t>
              </a:r>
              <a:endParaRPr lang="en-US" b="1" dirty="0">
                <a:ln w="50800"/>
                <a:latin typeface="Calibri" pitchFamily="34" charset="0"/>
              </a:endParaRPr>
            </a:p>
          </p:txBody>
        </p:sp>
      </p:grpSp>
      <p:sp>
        <p:nvSpPr>
          <p:cNvPr id="3" name="TextBox 2"/>
          <p:cNvSpPr txBox="1"/>
          <p:nvPr/>
        </p:nvSpPr>
        <p:spPr>
          <a:xfrm>
            <a:off x="6956614" y="1873138"/>
            <a:ext cx="3711388" cy="4154984"/>
          </a:xfrm>
          <a:prstGeom prst="rect">
            <a:avLst/>
          </a:prstGeom>
          <a:noFill/>
        </p:spPr>
        <p:txBody>
          <a:bodyPr wrap="square" rtlCol="0">
            <a:spAutoFit/>
          </a:bodyPr>
          <a:lstStyle/>
          <a:p>
            <a:r>
              <a:rPr lang="en-US" b="1" dirty="0"/>
              <a:t>Examples</a:t>
            </a:r>
          </a:p>
          <a:p>
            <a:endParaRPr lang="en-US" dirty="0"/>
          </a:p>
          <a:p>
            <a:r>
              <a:rPr lang="en-US" dirty="0"/>
              <a:t>Multiple cores w/in a lake</a:t>
            </a:r>
          </a:p>
          <a:p>
            <a:endParaRPr lang="en-US" dirty="0"/>
          </a:p>
          <a:p>
            <a:r>
              <a:rPr lang="en-US" dirty="0"/>
              <a:t>Multiple pits w/in an archaeological dig</a:t>
            </a:r>
          </a:p>
          <a:p>
            <a:endParaRPr lang="en-US" dirty="0"/>
          </a:p>
          <a:p>
            <a:r>
              <a:rPr lang="en-US" dirty="0"/>
              <a:t>Multiple bone piles within a cave</a:t>
            </a:r>
          </a:p>
          <a:p>
            <a:endParaRPr lang="en-US" dirty="0"/>
          </a:p>
          <a:p>
            <a:r>
              <a:rPr lang="en-US" dirty="0"/>
              <a:t>etc.</a:t>
            </a:r>
          </a:p>
        </p:txBody>
      </p:sp>
      <p:sp>
        <p:nvSpPr>
          <p:cNvPr id="11" name="Title 10">
            <a:extLst>
              <a:ext uri="{FF2B5EF4-FFF2-40B4-BE49-F238E27FC236}">
                <a16:creationId xmlns:a16="http://schemas.microsoft.com/office/drawing/2014/main" id="{5CBEFBC2-EBDB-C347-BAB3-7B0ACC1A12EA}"/>
              </a:ext>
            </a:extLst>
          </p:cNvPr>
          <p:cNvSpPr>
            <a:spLocks noGrp="1"/>
          </p:cNvSpPr>
          <p:nvPr>
            <p:ph type="title"/>
          </p:nvPr>
        </p:nvSpPr>
        <p:spPr/>
        <p:txBody>
          <a:bodyPr/>
          <a:lstStyle/>
          <a:p>
            <a:r>
              <a:rPr lang="en-US" dirty="0">
                <a:ln w="50800"/>
                <a:latin typeface="Calibri" pitchFamily="34" charset="0"/>
              </a:rPr>
              <a:t>Collection Units</a:t>
            </a:r>
            <a:endParaRPr lang="en-US" dirty="0"/>
          </a:p>
        </p:txBody>
      </p:sp>
      <p:sp>
        <p:nvSpPr>
          <p:cNvPr id="5" name="Footer Placeholder 4">
            <a:extLst>
              <a:ext uri="{FF2B5EF4-FFF2-40B4-BE49-F238E27FC236}">
                <a16:creationId xmlns:a16="http://schemas.microsoft.com/office/drawing/2014/main" id="{94CF58EC-2521-C744-848D-43CC14A1F8D3}"/>
              </a:ext>
            </a:extLst>
          </p:cNvPr>
          <p:cNvSpPr>
            <a:spLocks noGrp="1"/>
          </p:cNvSpPr>
          <p:nvPr>
            <p:ph type="ftr" sz="quarter" idx="3"/>
          </p:nvPr>
        </p:nvSpPr>
        <p:spPr/>
        <p:txBody>
          <a:bodyPr/>
          <a:lstStyle/>
          <a:p>
            <a:r>
              <a:rPr lang="en-US"/>
              <a:t>Neotoma Paleoecology Database</a:t>
            </a:r>
            <a:endParaRPr lang="en-US" dirty="0"/>
          </a:p>
        </p:txBody>
      </p:sp>
      <p:sp>
        <p:nvSpPr>
          <p:cNvPr id="2" name="Slide Number Placeholder 1">
            <a:extLst>
              <a:ext uri="{FF2B5EF4-FFF2-40B4-BE49-F238E27FC236}">
                <a16:creationId xmlns:a16="http://schemas.microsoft.com/office/drawing/2014/main" id="{785B9769-BFE1-B24B-8ED5-A60859C706B3}"/>
              </a:ext>
            </a:extLst>
          </p:cNvPr>
          <p:cNvSpPr>
            <a:spLocks noGrp="1"/>
          </p:cNvSpPr>
          <p:nvPr>
            <p:ph type="sldNum" sz="quarter" idx="4"/>
          </p:nvPr>
        </p:nvSpPr>
        <p:spPr/>
        <p:txBody>
          <a:bodyPr/>
          <a:lstStyle/>
          <a:p>
            <a:pPr>
              <a:defRPr/>
            </a:pPr>
            <a:fld id="{8595EA9C-6EBD-41EB-B224-99D5076C976A}" type="slidenum">
              <a:rPr lang="en-US" smtClean="0"/>
              <a:pPr>
                <a:defRPr/>
              </a:pPr>
              <a:t>23</a:t>
            </a:fld>
            <a:endParaRPr lang="en-US" dirty="0"/>
          </a:p>
        </p:txBody>
      </p:sp>
      <p:sp>
        <p:nvSpPr>
          <p:cNvPr id="10" name="Date Placeholder 9">
            <a:extLst>
              <a:ext uri="{FF2B5EF4-FFF2-40B4-BE49-F238E27FC236}">
                <a16:creationId xmlns:a16="http://schemas.microsoft.com/office/drawing/2014/main" id="{ABF97D8E-E92C-4A46-8E44-09CD4B9981BB}"/>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1465681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70468" y="1961356"/>
            <a:ext cx="2286000" cy="3970318"/>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CollectionUnitID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SiteID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CollTypeID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DepEnvtID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Handle</a:t>
            </a: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CollUnitName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CollDate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CollDevice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GPSLatitude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GPSLongitude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GPSError</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WaterDepth</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Location</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Notes</a:t>
            </a:r>
          </a:p>
        </p:txBody>
      </p:sp>
      <p:sp>
        <p:nvSpPr>
          <p:cNvPr id="18" name="Text Box 2"/>
          <p:cNvSpPr txBox="1">
            <a:spLocks noChangeArrowheads="1"/>
          </p:cNvSpPr>
          <p:nvPr/>
        </p:nvSpPr>
        <p:spPr bwMode="auto">
          <a:xfrm>
            <a:off x="716775" y="1504294"/>
            <a:ext cx="2132315"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err="1">
                <a:ln w="50800"/>
                <a:latin typeface="Calibri" pitchFamily="34" charset="0"/>
              </a:rPr>
              <a:t>CollectionUnits</a:t>
            </a:r>
            <a:endParaRPr lang="en-US" b="1" dirty="0">
              <a:ln w="50800"/>
              <a:latin typeface="Calibri" pitchFamily="34" charset="0"/>
            </a:endParaRPr>
          </a:p>
        </p:txBody>
      </p:sp>
      <p:sp>
        <p:nvSpPr>
          <p:cNvPr id="20" name="Text Box 2"/>
          <p:cNvSpPr txBox="1">
            <a:spLocks noChangeArrowheads="1"/>
          </p:cNvSpPr>
          <p:nvPr/>
        </p:nvSpPr>
        <p:spPr bwMode="auto">
          <a:xfrm>
            <a:off x="3683054" y="1480938"/>
            <a:ext cx="1901161"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err="1">
                <a:ln w="50800"/>
                <a:latin typeface="Calibri" pitchFamily="34" charset="0"/>
              </a:rPr>
              <a:t>AnalysisUnits</a:t>
            </a:r>
            <a:endParaRPr lang="en-US" b="1" dirty="0">
              <a:ln w="50800"/>
              <a:latin typeface="Calibri" pitchFamily="34" charset="0"/>
            </a:endParaRPr>
          </a:p>
        </p:txBody>
      </p:sp>
      <p:cxnSp>
        <p:nvCxnSpPr>
          <p:cNvPr id="25" name="Elbow Connector 24"/>
          <p:cNvCxnSpPr/>
          <p:nvPr/>
        </p:nvCxnSpPr>
        <p:spPr bwMode="auto">
          <a:xfrm>
            <a:off x="3059569" y="2138469"/>
            <a:ext cx="728133" cy="262467"/>
          </a:xfrm>
          <a:prstGeom prst="bentConnector3">
            <a:avLst>
              <a:gd name="adj1" fmla="val 50000"/>
            </a:avLst>
          </a:prstGeom>
          <a:noFill/>
          <a:ln w="22225" cap="flat" cmpd="sng" algn="ctr">
            <a:solidFill>
              <a:schemeClr val="tx1">
                <a:lumMod val="50000"/>
              </a:schemeClr>
            </a:solidFill>
            <a:prstDash val="solid"/>
            <a:round/>
            <a:headEnd type="none" w="med" len="med"/>
            <a:tailEnd type="none" w="med" len="med"/>
          </a:ln>
          <a:effectLst/>
        </p:spPr>
      </p:cxnSp>
      <p:sp>
        <p:nvSpPr>
          <p:cNvPr id="22" name="Rectangle 21"/>
          <p:cNvSpPr/>
          <p:nvPr/>
        </p:nvSpPr>
        <p:spPr>
          <a:xfrm>
            <a:off x="3731831" y="1946468"/>
            <a:ext cx="2286000" cy="2585323"/>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AnalysisUnitID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CollectionUnitID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AnalysisUnitName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Depth</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Thickness</a:t>
            </a: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FaciesID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Mixed</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IGSN</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Notes</a:t>
            </a:r>
          </a:p>
        </p:txBody>
      </p:sp>
      <p:pic>
        <p:nvPicPr>
          <p:cNvPr id="14" name="Picture 13" descr="BRUSH A5.BMP"/>
          <p:cNvPicPr>
            <a:picLocks noChangeAspect="1"/>
          </p:cNvPicPr>
          <p:nvPr/>
        </p:nvPicPr>
        <p:blipFill>
          <a:blip r:embed="rId3" cstate="screen"/>
          <a:srcRect/>
          <a:stretch>
            <a:fillRect/>
          </a:stretch>
        </p:blipFill>
        <p:spPr>
          <a:xfrm rot="5400000">
            <a:off x="8107516" y="2204026"/>
            <a:ext cx="5346966" cy="2449949"/>
          </a:xfrm>
          <a:prstGeom prst="rect">
            <a:avLst/>
          </a:prstGeom>
        </p:spPr>
      </p:pic>
      <p:grpSp>
        <p:nvGrpSpPr>
          <p:cNvPr id="57" name="Group 56"/>
          <p:cNvGrpSpPr/>
          <p:nvPr/>
        </p:nvGrpSpPr>
        <p:grpSpPr>
          <a:xfrm>
            <a:off x="10347062" y="848114"/>
            <a:ext cx="1463040" cy="4991138"/>
            <a:chOff x="7231084" y="1252538"/>
            <a:chExt cx="1463040" cy="5243586"/>
          </a:xfrm>
        </p:grpSpPr>
        <p:cxnSp>
          <p:nvCxnSpPr>
            <p:cNvPr id="17" name="Straight Connector 16"/>
            <p:cNvCxnSpPr/>
            <p:nvPr/>
          </p:nvCxnSpPr>
          <p:spPr bwMode="auto">
            <a:xfrm>
              <a:off x="7231084" y="1252538"/>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21" name="Straight Connector 20"/>
            <p:cNvCxnSpPr/>
            <p:nvPr/>
          </p:nvCxnSpPr>
          <p:spPr bwMode="auto">
            <a:xfrm>
              <a:off x="7231084" y="1576406"/>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24" name="Straight Connector 23"/>
            <p:cNvCxnSpPr/>
            <p:nvPr/>
          </p:nvCxnSpPr>
          <p:spPr bwMode="auto">
            <a:xfrm>
              <a:off x="7231084" y="1909800"/>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26" name="Straight Connector 25"/>
            <p:cNvCxnSpPr/>
            <p:nvPr/>
          </p:nvCxnSpPr>
          <p:spPr bwMode="auto">
            <a:xfrm>
              <a:off x="7231084" y="2238431"/>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7231084" y="2562299"/>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7231084" y="2890930"/>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a:off x="7231084" y="3214761"/>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30" name="Straight Connector 29"/>
            <p:cNvCxnSpPr/>
            <p:nvPr/>
          </p:nvCxnSpPr>
          <p:spPr bwMode="auto">
            <a:xfrm>
              <a:off x="7231084" y="3548137"/>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31" name="Straight Connector 30"/>
            <p:cNvCxnSpPr/>
            <p:nvPr/>
          </p:nvCxnSpPr>
          <p:spPr bwMode="auto">
            <a:xfrm>
              <a:off x="7231084" y="3867224"/>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7231084" y="4200599"/>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33" name="Straight Connector 32"/>
            <p:cNvCxnSpPr/>
            <p:nvPr/>
          </p:nvCxnSpPr>
          <p:spPr bwMode="auto">
            <a:xfrm>
              <a:off x="7231084" y="4519687"/>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7231084" y="4857824"/>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7231084" y="5191199"/>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7231084" y="5515049"/>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7231084" y="5834137"/>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a:off x="7231084" y="6167512"/>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39" name="Straight Connector 38"/>
            <p:cNvCxnSpPr/>
            <p:nvPr/>
          </p:nvCxnSpPr>
          <p:spPr bwMode="auto">
            <a:xfrm>
              <a:off x="7231084" y="6496124"/>
              <a:ext cx="1463040" cy="0"/>
            </a:xfrm>
            <a:prstGeom prst="line">
              <a:avLst/>
            </a:prstGeom>
            <a:noFill/>
            <a:ln w="9525" cap="flat" cmpd="sng" algn="ctr">
              <a:solidFill>
                <a:schemeClr val="bg1"/>
              </a:solidFill>
              <a:prstDash val="solid"/>
              <a:round/>
              <a:headEnd type="none" w="med" len="med"/>
              <a:tailEnd type="none" w="med" len="med"/>
            </a:ln>
            <a:effectLst/>
          </p:spPr>
        </p:cxnSp>
      </p:grpSp>
      <p:sp>
        <p:nvSpPr>
          <p:cNvPr id="2" name="TextBox 1"/>
          <p:cNvSpPr txBox="1"/>
          <p:nvPr/>
        </p:nvSpPr>
        <p:spPr>
          <a:xfrm>
            <a:off x="6170695" y="1879999"/>
            <a:ext cx="3598333" cy="3693319"/>
          </a:xfrm>
          <a:prstGeom prst="rect">
            <a:avLst/>
          </a:prstGeom>
          <a:noFill/>
        </p:spPr>
        <p:txBody>
          <a:bodyPr wrap="square" rtlCol="0">
            <a:spAutoFit/>
          </a:bodyPr>
          <a:lstStyle/>
          <a:p>
            <a:r>
              <a:rPr lang="en-US" sz="1800" b="1" dirty="0"/>
              <a:t>Analysis units</a:t>
            </a:r>
            <a:r>
              <a:rPr lang="en-US" sz="1800" dirty="0"/>
              <a:t> may (or may not) have a depth and thickness, a location within an excavation grid, be named, etc.</a:t>
            </a:r>
          </a:p>
          <a:p>
            <a:endParaRPr lang="en-US" sz="1800" dirty="0"/>
          </a:p>
          <a:p>
            <a:r>
              <a:rPr lang="en-US" sz="1800" dirty="0"/>
              <a:t>Examples:  </a:t>
            </a:r>
          </a:p>
          <a:p>
            <a:pPr marL="342891" indent="-342891">
              <a:buFont typeface="Arial" charset="0"/>
              <a:buChar char="•"/>
            </a:pPr>
            <a:r>
              <a:rPr lang="en-US" sz="1800" dirty="0"/>
              <a:t>depths within a sediment core</a:t>
            </a:r>
          </a:p>
          <a:p>
            <a:pPr marL="342891" indent="-342891">
              <a:buFont typeface="Arial" charset="0"/>
              <a:buChar char="•"/>
            </a:pPr>
            <a:r>
              <a:rPr lang="en-US" sz="1800" dirty="0"/>
              <a:t>strata within a cave deposit</a:t>
            </a:r>
          </a:p>
          <a:p>
            <a:pPr marL="342891" indent="-342891">
              <a:buFont typeface="Arial" charset="0"/>
              <a:buChar char="•"/>
            </a:pPr>
            <a:r>
              <a:rPr lang="en-US" sz="1800" dirty="0"/>
              <a:t>grid cells within a pit</a:t>
            </a:r>
          </a:p>
          <a:p>
            <a:endParaRPr lang="en-US" sz="1800" dirty="0"/>
          </a:p>
        </p:txBody>
      </p:sp>
      <p:sp>
        <p:nvSpPr>
          <p:cNvPr id="9" name="Title 8">
            <a:extLst>
              <a:ext uri="{FF2B5EF4-FFF2-40B4-BE49-F238E27FC236}">
                <a16:creationId xmlns:a16="http://schemas.microsoft.com/office/drawing/2014/main" id="{5F584A5D-CC34-F54D-84E3-B9497D95715F}"/>
              </a:ext>
            </a:extLst>
          </p:cNvPr>
          <p:cNvSpPr>
            <a:spLocks noGrp="1"/>
          </p:cNvSpPr>
          <p:nvPr>
            <p:ph type="title"/>
          </p:nvPr>
        </p:nvSpPr>
        <p:spPr/>
        <p:txBody>
          <a:bodyPr/>
          <a:lstStyle/>
          <a:p>
            <a:r>
              <a:rPr lang="en-US" dirty="0">
                <a:ln w="50800"/>
                <a:latin typeface="Calibri" pitchFamily="34" charset="0"/>
              </a:rPr>
              <a:t>Analysis Units</a:t>
            </a:r>
            <a:endParaRPr lang="en-US" dirty="0"/>
          </a:p>
        </p:txBody>
      </p:sp>
      <p:sp>
        <p:nvSpPr>
          <p:cNvPr id="5" name="Footer Placeholder 4">
            <a:extLst>
              <a:ext uri="{FF2B5EF4-FFF2-40B4-BE49-F238E27FC236}">
                <a16:creationId xmlns:a16="http://schemas.microsoft.com/office/drawing/2014/main" id="{81E86867-8161-E545-84AC-69F331A45B91}"/>
              </a:ext>
            </a:extLst>
          </p:cNvPr>
          <p:cNvSpPr>
            <a:spLocks noGrp="1"/>
          </p:cNvSpPr>
          <p:nvPr>
            <p:ph type="ftr" sz="quarter" idx="3"/>
          </p:nvPr>
        </p:nvSpPr>
        <p:spPr/>
        <p:txBody>
          <a:bodyPr/>
          <a:lstStyle/>
          <a:p>
            <a:r>
              <a:rPr lang="en-US"/>
              <a:t>Neotoma Paleoecology Database</a:t>
            </a:r>
            <a:endParaRPr lang="en-US" dirty="0"/>
          </a:p>
        </p:txBody>
      </p:sp>
      <p:sp>
        <p:nvSpPr>
          <p:cNvPr id="4" name="Slide Number Placeholder 3">
            <a:extLst>
              <a:ext uri="{FF2B5EF4-FFF2-40B4-BE49-F238E27FC236}">
                <a16:creationId xmlns:a16="http://schemas.microsoft.com/office/drawing/2014/main" id="{CFD8E946-47F9-1747-A81A-5B12EDE7E7DF}"/>
              </a:ext>
            </a:extLst>
          </p:cNvPr>
          <p:cNvSpPr>
            <a:spLocks noGrp="1"/>
          </p:cNvSpPr>
          <p:nvPr>
            <p:ph type="sldNum" sz="quarter" idx="4"/>
          </p:nvPr>
        </p:nvSpPr>
        <p:spPr/>
        <p:txBody>
          <a:bodyPr/>
          <a:lstStyle/>
          <a:p>
            <a:fld id="{6D22F896-40B5-4ADD-8801-0D06FADFA095}" type="slidenum">
              <a:rPr lang="en-US" smtClean="0"/>
              <a:t>24</a:t>
            </a:fld>
            <a:endParaRPr lang="en-US" dirty="0"/>
          </a:p>
        </p:txBody>
      </p:sp>
      <p:sp>
        <p:nvSpPr>
          <p:cNvPr id="6" name="Date Placeholder 5">
            <a:extLst>
              <a:ext uri="{FF2B5EF4-FFF2-40B4-BE49-F238E27FC236}">
                <a16:creationId xmlns:a16="http://schemas.microsoft.com/office/drawing/2014/main" id="{ED3B5261-4AC1-BD4A-96E1-59B7D245DF85}"/>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1834122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txBox="1">
            <a:spLocks noChangeArrowheads="1"/>
          </p:cNvSpPr>
          <p:nvPr/>
        </p:nvSpPr>
        <p:spPr bwMode="auto">
          <a:xfrm>
            <a:off x="846526" y="1537992"/>
            <a:ext cx="1901161"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err="1">
                <a:ln w="50800"/>
                <a:latin typeface="Calibri" pitchFamily="34" charset="0"/>
              </a:rPr>
              <a:t>AnalysisUnits</a:t>
            </a:r>
            <a:endParaRPr lang="en-US" b="1" dirty="0">
              <a:ln w="50800"/>
              <a:latin typeface="Calibri" pitchFamily="34" charset="0"/>
            </a:endParaRPr>
          </a:p>
        </p:txBody>
      </p:sp>
      <p:cxnSp>
        <p:nvCxnSpPr>
          <p:cNvPr id="25" name="Elbow Connector 24"/>
          <p:cNvCxnSpPr/>
          <p:nvPr/>
        </p:nvCxnSpPr>
        <p:spPr bwMode="auto">
          <a:xfrm>
            <a:off x="3112639" y="2219226"/>
            <a:ext cx="728133" cy="262467"/>
          </a:xfrm>
          <a:prstGeom prst="bentConnector3">
            <a:avLst>
              <a:gd name="adj1" fmla="val 50000"/>
            </a:avLst>
          </a:prstGeom>
          <a:noFill/>
          <a:ln w="22225" cap="flat" cmpd="sng" algn="ctr">
            <a:solidFill>
              <a:schemeClr val="tx1">
                <a:lumMod val="50000"/>
              </a:schemeClr>
            </a:solidFill>
            <a:prstDash val="solid"/>
            <a:round/>
            <a:headEnd type="none" w="med" len="med"/>
            <a:tailEnd type="none" w="med" len="med"/>
          </a:ln>
          <a:effectLst/>
        </p:spPr>
      </p:cxnSp>
      <p:sp>
        <p:nvSpPr>
          <p:cNvPr id="22" name="Rectangle 21"/>
          <p:cNvSpPr/>
          <p:nvPr/>
        </p:nvSpPr>
        <p:spPr>
          <a:xfrm>
            <a:off x="863890" y="2018757"/>
            <a:ext cx="2286000" cy="2585323"/>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AnalysisUnitID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CollectionUnitID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AnalysisUnitName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Depth</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Thickness</a:t>
            </a: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FaciesID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Mixed</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IGSN</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Notes</a:t>
            </a:r>
          </a:p>
        </p:txBody>
      </p:sp>
      <p:sp>
        <p:nvSpPr>
          <p:cNvPr id="44" name="Rectangle 43"/>
          <p:cNvSpPr/>
          <p:nvPr/>
        </p:nvSpPr>
        <p:spPr>
          <a:xfrm>
            <a:off x="3818761" y="2018756"/>
            <a:ext cx="2286000" cy="2308324"/>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SampleID</a:t>
            </a: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AnalysisUnitID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DatasetID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SampleName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AnalysisDate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LabNumber</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PreparationMethod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Notes</a:t>
            </a:r>
          </a:p>
        </p:txBody>
      </p:sp>
      <p:sp>
        <p:nvSpPr>
          <p:cNvPr id="47" name="Text Box 2"/>
          <p:cNvSpPr txBox="1">
            <a:spLocks noChangeArrowheads="1"/>
          </p:cNvSpPr>
          <p:nvPr/>
        </p:nvSpPr>
        <p:spPr bwMode="auto">
          <a:xfrm>
            <a:off x="3818761" y="1528538"/>
            <a:ext cx="1252266"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latin typeface="Calibri" pitchFamily="34" charset="0"/>
              </a:rPr>
              <a:t>Samples</a:t>
            </a:r>
          </a:p>
        </p:txBody>
      </p:sp>
      <p:pic>
        <p:nvPicPr>
          <p:cNvPr id="48" name="Picture 47" descr="BRUSH A5.BMP"/>
          <p:cNvPicPr>
            <a:picLocks noChangeAspect="1"/>
          </p:cNvPicPr>
          <p:nvPr/>
        </p:nvPicPr>
        <p:blipFill>
          <a:blip r:embed="rId3" cstate="screen"/>
          <a:srcRect/>
          <a:stretch>
            <a:fillRect/>
          </a:stretch>
        </p:blipFill>
        <p:spPr>
          <a:xfrm rot="5400000">
            <a:off x="7636949" y="2571393"/>
            <a:ext cx="5617419" cy="1862668"/>
          </a:xfrm>
          <a:prstGeom prst="rect">
            <a:avLst/>
          </a:prstGeom>
        </p:spPr>
      </p:pic>
      <p:grpSp>
        <p:nvGrpSpPr>
          <p:cNvPr id="49" name="Group 48"/>
          <p:cNvGrpSpPr/>
          <p:nvPr/>
        </p:nvGrpSpPr>
        <p:grpSpPr>
          <a:xfrm>
            <a:off x="9718074" y="786620"/>
            <a:ext cx="1463040" cy="5243587"/>
            <a:chOff x="7231084" y="1252538"/>
            <a:chExt cx="1463040" cy="5243586"/>
          </a:xfrm>
        </p:grpSpPr>
        <p:cxnSp>
          <p:nvCxnSpPr>
            <p:cNvPr id="50" name="Straight Connector 49"/>
            <p:cNvCxnSpPr/>
            <p:nvPr/>
          </p:nvCxnSpPr>
          <p:spPr bwMode="auto">
            <a:xfrm>
              <a:off x="7231084" y="1252538"/>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51" name="Straight Connector 50"/>
            <p:cNvCxnSpPr/>
            <p:nvPr/>
          </p:nvCxnSpPr>
          <p:spPr bwMode="auto">
            <a:xfrm>
              <a:off x="7231084" y="1576406"/>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7231084" y="1909800"/>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53" name="Straight Connector 52"/>
            <p:cNvCxnSpPr/>
            <p:nvPr/>
          </p:nvCxnSpPr>
          <p:spPr bwMode="auto">
            <a:xfrm>
              <a:off x="7231084" y="2238431"/>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54" name="Straight Connector 53"/>
            <p:cNvCxnSpPr/>
            <p:nvPr/>
          </p:nvCxnSpPr>
          <p:spPr bwMode="auto">
            <a:xfrm>
              <a:off x="7231084" y="2562299"/>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55" name="Straight Connector 54"/>
            <p:cNvCxnSpPr/>
            <p:nvPr/>
          </p:nvCxnSpPr>
          <p:spPr bwMode="auto">
            <a:xfrm>
              <a:off x="7231084" y="2890930"/>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64" name="Straight Connector 63"/>
            <p:cNvCxnSpPr/>
            <p:nvPr/>
          </p:nvCxnSpPr>
          <p:spPr bwMode="auto">
            <a:xfrm>
              <a:off x="7231084" y="3214761"/>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65" name="Straight Connector 64"/>
            <p:cNvCxnSpPr/>
            <p:nvPr/>
          </p:nvCxnSpPr>
          <p:spPr bwMode="auto">
            <a:xfrm>
              <a:off x="7231084" y="3548137"/>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74" name="Straight Connector 73"/>
            <p:cNvCxnSpPr/>
            <p:nvPr/>
          </p:nvCxnSpPr>
          <p:spPr bwMode="auto">
            <a:xfrm>
              <a:off x="7231084" y="3867224"/>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75" name="Straight Connector 74"/>
            <p:cNvCxnSpPr/>
            <p:nvPr/>
          </p:nvCxnSpPr>
          <p:spPr bwMode="auto">
            <a:xfrm>
              <a:off x="7231084" y="4200599"/>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81" name="Straight Connector 80"/>
            <p:cNvCxnSpPr/>
            <p:nvPr/>
          </p:nvCxnSpPr>
          <p:spPr bwMode="auto">
            <a:xfrm>
              <a:off x="7231084" y="4519687"/>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82" name="Straight Connector 81"/>
            <p:cNvCxnSpPr/>
            <p:nvPr/>
          </p:nvCxnSpPr>
          <p:spPr bwMode="auto">
            <a:xfrm>
              <a:off x="7231084" y="4857824"/>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84" name="Straight Connector 83"/>
            <p:cNvCxnSpPr/>
            <p:nvPr/>
          </p:nvCxnSpPr>
          <p:spPr bwMode="auto">
            <a:xfrm>
              <a:off x="7231084" y="5191199"/>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90" name="Straight Connector 89"/>
            <p:cNvCxnSpPr/>
            <p:nvPr/>
          </p:nvCxnSpPr>
          <p:spPr bwMode="auto">
            <a:xfrm>
              <a:off x="7231084" y="5515049"/>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91" name="Straight Connector 90"/>
            <p:cNvCxnSpPr/>
            <p:nvPr/>
          </p:nvCxnSpPr>
          <p:spPr bwMode="auto">
            <a:xfrm>
              <a:off x="7231084" y="5834137"/>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93" name="Straight Connector 92"/>
            <p:cNvCxnSpPr/>
            <p:nvPr/>
          </p:nvCxnSpPr>
          <p:spPr bwMode="auto">
            <a:xfrm>
              <a:off x="7231084" y="6167512"/>
              <a:ext cx="1463040" cy="0"/>
            </a:xfrm>
            <a:prstGeom prst="line">
              <a:avLst/>
            </a:prstGeom>
            <a:noFill/>
            <a:ln w="9525" cap="flat" cmpd="sng" algn="ctr">
              <a:solidFill>
                <a:schemeClr val="bg1"/>
              </a:solidFill>
              <a:prstDash val="solid"/>
              <a:round/>
              <a:headEnd type="none" w="med" len="med"/>
              <a:tailEnd type="none" w="med" len="med"/>
            </a:ln>
            <a:effectLst/>
          </p:spPr>
        </p:cxnSp>
        <p:cxnSp>
          <p:nvCxnSpPr>
            <p:cNvPr id="96" name="Straight Connector 95"/>
            <p:cNvCxnSpPr/>
            <p:nvPr/>
          </p:nvCxnSpPr>
          <p:spPr bwMode="auto">
            <a:xfrm>
              <a:off x="7231084" y="6496124"/>
              <a:ext cx="1463040" cy="0"/>
            </a:xfrm>
            <a:prstGeom prst="line">
              <a:avLst/>
            </a:prstGeom>
            <a:noFill/>
            <a:ln w="9525" cap="flat" cmpd="sng" algn="ctr">
              <a:solidFill>
                <a:schemeClr val="bg1"/>
              </a:solidFill>
              <a:prstDash val="solid"/>
              <a:round/>
              <a:headEnd type="none" w="med" len="med"/>
              <a:tailEnd type="none" w="med" len="med"/>
            </a:ln>
            <a:effectLst/>
          </p:spPr>
        </p:cxnSp>
      </p:grpSp>
      <p:grpSp>
        <p:nvGrpSpPr>
          <p:cNvPr id="117" name="Group 116"/>
          <p:cNvGrpSpPr/>
          <p:nvPr/>
        </p:nvGrpSpPr>
        <p:grpSpPr>
          <a:xfrm>
            <a:off x="9861434" y="825769"/>
            <a:ext cx="228600" cy="5466833"/>
            <a:chOff x="7128901" y="1299105"/>
            <a:chExt cx="228600" cy="5466833"/>
          </a:xfrm>
        </p:grpSpPr>
        <p:sp>
          <p:nvSpPr>
            <p:cNvPr id="99" name="Oval 98"/>
            <p:cNvSpPr/>
            <p:nvPr/>
          </p:nvSpPr>
          <p:spPr bwMode="auto">
            <a:xfrm>
              <a:off x="7128901" y="1299105"/>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00" name="Oval 99"/>
            <p:cNvSpPr/>
            <p:nvPr/>
          </p:nvSpPr>
          <p:spPr bwMode="auto">
            <a:xfrm>
              <a:off x="7128901" y="162798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02" name="Oval 101"/>
            <p:cNvSpPr/>
            <p:nvPr/>
          </p:nvSpPr>
          <p:spPr bwMode="auto">
            <a:xfrm>
              <a:off x="7128901" y="196057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03" name="Oval 102"/>
            <p:cNvSpPr/>
            <p:nvPr/>
          </p:nvSpPr>
          <p:spPr bwMode="auto">
            <a:xfrm>
              <a:off x="7128901" y="229156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04" name="Oval 103"/>
            <p:cNvSpPr/>
            <p:nvPr/>
          </p:nvSpPr>
          <p:spPr bwMode="auto">
            <a:xfrm>
              <a:off x="7128901" y="261780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05" name="Oval 104"/>
            <p:cNvSpPr/>
            <p:nvPr/>
          </p:nvSpPr>
          <p:spPr bwMode="auto">
            <a:xfrm>
              <a:off x="7128901" y="294165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06" name="Oval 105"/>
            <p:cNvSpPr/>
            <p:nvPr/>
          </p:nvSpPr>
          <p:spPr bwMode="auto">
            <a:xfrm>
              <a:off x="7128901" y="3270263"/>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07" name="Oval 106"/>
            <p:cNvSpPr/>
            <p:nvPr/>
          </p:nvSpPr>
          <p:spPr bwMode="auto">
            <a:xfrm>
              <a:off x="7128901" y="3594114"/>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08" name="Oval 107"/>
            <p:cNvSpPr/>
            <p:nvPr/>
          </p:nvSpPr>
          <p:spPr bwMode="auto">
            <a:xfrm>
              <a:off x="7128901" y="392272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09" name="Oval 108"/>
            <p:cNvSpPr/>
            <p:nvPr/>
          </p:nvSpPr>
          <p:spPr bwMode="auto">
            <a:xfrm>
              <a:off x="7128901" y="4253720"/>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10" name="Oval 109"/>
            <p:cNvSpPr/>
            <p:nvPr/>
          </p:nvSpPr>
          <p:spPr bwMode="auto">
            <a:xfrm>
              <a:off x="7128901" y="4575189"/>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11" name="Oval 110"/>
            <p:cNvSpPr/>
            <p:nvPr/>
          </p:nvSpPr>
          <p:spPr bwMode="auto">
            <a:xfrm>
              <a:off x="7128901" y="4910945"/>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12" name="Oval 111"/>
            <p:cNvSpPr/>
            <p:nvPr/>
          </p:nvSpPr>
          <p:spPr bwMode="auto">
            <a:xfrm>
              <a:off x="7128901" y="5241939"/>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13" name="Oval 112"/>
            <p:cNvSpPr/>
            <p:nvPr/>
          </p:nvSpPr>
          <p:spPr bwMode="auto">
            <a:xfrm>
              <a:off x="7128901" y="556578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14" name="Oval 113"/>
            <p:cNvSpPr/>
            <p:nvPr/>
          </p:nvSpPr>
          <p:spPr bwMode="auto">
            <a:xfrm>
              <a:off x="7128901" y="589440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15" name="Oval 114"/>
            <p:cNvSpPr/>
            <p:nvPr/>
          </p:nvSpPr>
          <p:spPr bwMode="auto">
            <a:xfrm>
              <a:off x="7128901" y="6223014"/>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16" name="Oval 115"/>
            <p:cNvSpPr/>
            <p:nvPr/>
          </p:nvSpPr>
          <p:spPr bwMode="auto">
            <a:xfrm>
              <a:off x="7128901" y="653733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grpSp>
      <p:grpSp>
        <p:nvGrpSpPr>
          <p:cNvPr id="118" name="Group 117"/>
          <p:cNvGrpSpPr/>
          <p:nvPr/>
        </p:nvGrpSpPr>
        <p:grpSpPr>
          <a:xfrm>
            <a:off x="10184893" y="833189"/>
            <a:ext cx="228600" cy="5466833"/>
            <a:chOff x="7128901" y="1299105"/>
            <a:chExt cx="228600" cy="5466833"/>
          </a:xfrm>
        </p:grpSpPr>
        <p:sp>
          <p:nvSpPr>
            <p:cNvPr id="119" name="Oval 118"/>
            <p:cNvSpPr/>
            <p:nvPr/>
          </p:nvSpPr>
          <p:spPr bwMode="auto">
            <a:xfrm>
              <a:off x="7128901" y="1299105"/>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20" name="Oval 119"/>
            <p:cNvSpPr/>
            <p:nvPr/>
          </p:nvSpPr>
          <p:spPr bwMode="auto">
            <a:xfrm>
              <a:off x="7128901" y="162798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21" name="Oval 120"/>
            <p:cNvSpPr/>
            <p:nvPr/>
          </p:nvSpPr>
          <p:spPr bwMode="auto">
            <a:xfrm>
              <a:off x="7128901" y="196057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22" name="Oval 121"/>
            <p:cNvSpPr/>
            <p:nvPr/>
          </p:nvSpPr>
          <p:spPr bwMode="auto">
            <a:xfrm>
              <a:off x="7128901" y="229156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23" name="Oval 122"/>
            <p:cNvSpPr/>
            <p:nvPr/>
          </p:nvSpPr>
          <p:spPr bwMode="auto">
            <a:xfrm>
              <a:off x="7128901" y="261780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24" name="Oval 123"/>
            <p:cNvSpPr/>
            <p:nvPr/>
          </p:nvSpPr>
          <p:spPr bwMode="auto">
            <a:xfrm>
              <a:off x="7128901" y="294165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25" name="Oval 124"/>
            <p:cNvSpPr/>
            <p:nvPr/>
          </p:nvSpPr>
          <p:spPr bwMode="auto">
            <a:xfrm>
              <a:off x="7128901" y="3270263"/>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26" name="Oval 125"/>
            <p:cNvSpPr/>
            <p:nvPr/>
          </p:nvSpPr>
          <p:spPr bwMode="auto">
            <a:xfrm>
              <a:off x="7128901" y="3594114"/>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27" name="Oval 126"/>
            <p:cNvSpPr/>
            <p:nvPr/>
          </p:nvSpPr>
          <p:spPr bwMode="auto">
            <a:xfrm>
              <a:off x="7128901" y="392272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28" name="Oval 127"/>
            <p:cNvSpPr/>
            <p:nvPr/>
          </p:nvSpPr>
          <p:spPr bwMode="auto">
            <a:xfrm>
              <a:off x="7128901" y="4253720"/>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29" name="Oval 128"/>
            <p:cNvSpPr/>
            <p:nvPr/>
          </p:nvSpPr>
          <p:spPr bwMode="auto">
            <a:xfrm>
              <a:off x="7128901" y="4575189"/>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30" name="Oval 129"/>
            <p:cNvSpPr/>
            <p:nvPr/>
          </p:nvSpPr>
          <p:spPr bwMode="auto">
            <a:xfrm>
              <a:off x="7128901" y="4910945"/>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31" name="Oval 130"/>
            <p:cNvSpPr/>
            <p:nvPr/>
          </p:nvSpPr>
          <p:spPr bwMode="auto">
            <a:xfrm>
              <a:off x="7128901" y="5241939"/>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32" name="Oval 131"/>
            <p:cNvSpPr/>
            <p:nvPr/>
          </p:nvSpPr>
          <p:spPr bwMode="auto">
            <a:xfrm>
              <a:off x="7128901" y="556578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33" name="Oval 132"/>
            <p:cNvSpPr/>
            <p:nvPr/>
          </p:nvSpPr>
          <p:spPr bwMode="auto">
            <a:xfrm>
              <a:off x="7128901" y="589440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34" name="Oval 133"/>
            <p:cNvSpPr/>
            <p:nvPr/>
          </p:nvSpPr>
          <p:spPr bwMode="auto">
            <a:xfrm>
              <a:off x="7128901" y="6223014"/>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35" name="Oval 134"/>
            <p:cNvSpPr/>
            <p:nvPr/>
          </p:nvSpPr>
          <p:spPr bwMode="auto">
            <a:xfrm>
              <a:off x="7128901" y="653733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grpSp>
      <p:grpSp>
        <p:nvGrpSpPr>
          <p:cNvPr id="136" name="Group 135"/>
          <p:cNvGrpSpPr/>
          <p:nvPr/>
        </p:nvGrpSpPr>
        <p:grpSpPr>
          <a:xfrm>
            <a:off x="10504933" y="833189"/>
            <a:ext cx="228600" cy="5466833"/>
            <a:chOff x="7128901" y="1299105"/>
            <a:chExt cx="228600" cy="5466833"/>
          </a:xfrm>
        </p:grpSpPr>
        <p:sp>
          <p:nvSpPr>
            <p:cNvPr id="137" name="Oval 136"/>
            <p:cNvSpPr/>
            <p:nvPr/>
          </p:nvSpPr>
          <p:spPr bwMode="auto">
            <a:xfrm>
              <a:off x="7128901" y="1299105"/>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38" name="Oval 137"/>
            <p:cNvSpPr/>
            <p:nvPr/>
          </p:nvSpPr>
          <p:spPr bwMode="auto">
            <a:xfrm>
              <a:off x="7128901" y="162798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39" name="Oval 138"/>
            <p:cNvSpPr/>
            <p:nvPr/>
          </p:nvSpPr>
          <p:spPr bwMode="auto">
            <a:xfrm>
              <a:off x="7128901" y="196057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40" name="Oval 139"/>
            <p:cNvSpPr/>
            <p:nvPr/>
          </p:nvSpPr>
          <p:spPr bwMode="auto">
            <a:xfrm>
              <a:off x="7128901" y="229156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41" name="Oval 140"/>
            <p:cNvSpPr/>
            <p:nvPr/>
          </p:nvSpPr>
          <p:spPr bwMode="auto">
            <a:xfrm>
              <a:off x="7128901" y="261780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42" name="Oval 141"/>
            <p:cNvSpPr/>
            <p:nvPr/>
          </p:nvSpPr>
          <p:spPr bwMode="auto">
            <a:xfrm>
              <a:off x="7128901" y="294165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43" name="Oval 142"/>
            <p:cNvSpPr/>
            <p:nvPr/>
          </p:nvSpPr>
          <p:spPr bwMode="auto">
            <a:xfrm>
              <a:off x="7128901" y="3270263"/>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44" name="Oval 143"/>
            <p:cNvSpPr/>
            <p:nvPr/>
          </p:nvSpPr>
          <p:spPr bwMode="auto">
            <a:xfrm>
              <a:off x="7128901" y="3594114"/>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45" name="Oval 144"/>
            <p:cNvSpPr/>
            <p:nvPr/>
          </p:nvSpPr>
          <p:spPr bwMode="auto">
            <a:xfrm>
              <a:off x="7128901" y="392272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46" name="Oval 145"/>
            <p:cNvSpPr/>
            <p:nvPr/>
          </p:nvSpPr>
          <p:spPr bwMode="auto">
            <a:xfrm>
              <a:off x="7128901" y="4253720"/>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47" name="Oval 146"/>
            <p:cNvSpPr/>
            <p:nvPr/>
          </p:nvSpPr>
          <p:spPr bwMode="auto">
            <a:xfrm>
              <a:off x="7128901" y="4575189"/>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48" name="Oval 147"/>
            <p:cNvSpPr/>
            <p:nvPr/>
          </p:nvSpPr>
          <p:spPr bwMode="auto">
            <a:xfrm>
              <a:off x="7128901" y="4910945"/>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49" name="Oval 148"/>
            <p:cNvSpPr/>
            <p:nvPr/>
          </p:nvSpPr>
          <p:spPr bwMode="auto">
            <a:xfrm>
              <a:off x="7128901" y="5241939"/>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50" name="Oval 149"/>
            <p:cNvSpPr/>
            <p:nvPr/>
          </p:nvSpPr>
          <p:spPr bwMode="auto">
            <a:xfrm>
              <a:off x="7128901" y="556578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51" name="Oval 150"/>
            <p:cNvSpPr/>
            <p:nvPr/>
          </p:nvSpPr>
          <p:spPr bwMode="auto">
            <a:xfrm>
              <a:off x="7128901" y="589440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52" name="Oval 151"/>
            <p:cNvSpPr/>
            <p:nvPr/>
          </p:nvSpPr>
          <p:spPr bwMode="auto">
            <a:xfrm>
              <a:off x="7128901" y="6223014"/>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53" name="Oval 152"/>
            <p:cNvSpPr/>
            <p:nvPr/>
          </p:nvSpPr>
          <p:spPr bwMode="auto">
            <a:xfrm>
              <a:off x="7128901" y="653733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grpSp>
      <p:grpSp>
        <p:nvGrpSpPr>
          <p:cNvPr id="154" name="Group 153"/>
          <p:cNvGrpSpPr/>
          <p:nvPr/>
        </p:nvGrpSpPr>
        <p:grpSpPr>
          <a:xfrm>
            <a:off x="10824973" y="833189"/>
            <a:ext cx="228600" cy="5466833"/>
            <a:chOff x="7128901" y="1299105"/>
            <a:chExt cx="228600" cy="5466833"/>
          </a:xfrm>
        </p:grpSpPr>
        <p:sp>
          <p:nvSpPr>
            <p:cNvPr id="155" name="Oval 154"/>
            <p:cNvSpPr/>
            <p:nvPr/>
          </p:nvSpPr>
          <p:spPr bwMode="auto">
            <a:xfrm>
              <a:off x="7128901" y="1299105"/>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56" name="Oval 155"/>
            <p:cNvSpPr/>
            <p:nvPr/>
          </p:nvSpPr>
          <p:spPr bwMode="auto">
            <a:xfrm>
              <a:off x="7128901" y="162798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57" name="Oval 156"/>
            <p:cNvSpPr/>
            <p:nvPr/>
          </p:nvSpPr>
          <p:spPr bwMode="auto">
            <a:xfrm>
              <a:off x="7128901" y="196057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58" name="Oval 157"/>
            <p:cNvSpPr/>
            <p:nvPr/>
          </p:nvSpPr>
          <p:spPr bwMode="auto">
            <a:xfrm>
              <a:off x="7128901" y="229156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59" name="Oval 158"/>
            <p:cNvSpPr/>
            <p:nvPr/>
          </p:nvSpPr>
          <p:spPr bwMode="auto">
            <a:xfrm>
              <a:off x="7128901" y="261780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60" name="Oval 159"/>
            <p:cNvSpPr/>
            <p:nvPr/>
          </p:nvSpPr>
          <p:spPr bwMode="auto">
            <a:xfrm>
              <a:off x="7128901" y="294165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61" name="Oval 160"/>
            <p:cNvSpPr/>
            <p:nvPr/>
          </p:nvSpPr>
          <p:spPr bwMode="auto">
            <a:xfrm>
              <a:off x="7128901" y="3270263"/>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62" name="Oval 161"/>
            <p:cNvSpPr/>
            <p:nvPr/>
          </p:nvSpPr>
          <p:spPr bwMode="auto">
            <a:xfrm>
              <a:off x="7128901" y="3594114"/>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63" name="Oval 162"/>
            <p:cNvSpPr/>
            <p:nvPr/>
          </p:nvSpPr>
          <p:spPr bwMode="auto">
            <a:xfrm>
              <a:off x="7128901" y="3922726"/>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64" name="Oval 163"/>
            <p:cNvSpPr/>
            <p:nvPr/>
          </p:nvSpPr>
          <p:spPr bwMode="auto">
            <a:xfrm>
              <a:off x="7128901" y="4253720"/>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65" name="Oval 164"/>
            <p:cNvSpPr/>
            <p:nvPr/>
          </p:nvSpPr>
          <p:spPr bwMode="auto">
            <a:xfrm>
              <a:off x="7128901" y="4575189"/>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66" name="Oval 165"/>
            <p:cNvSpPr/>
            <p:nvPr/>
          </p:nvSpPr>
          <p:spPr bwMode="auto">
            <a:xfrm>
              <a:off x="7128901" y="4910945"/>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67" name="Oval 166"/>
            <p:cNvSpPr/>
            <p:nvPr/>
          </p:nvSpPr>
          <p:spPr bwMode="auto">
            <a:xfrm>
              <a:off x="7128901" y="5241939"/>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68" name="Oval 167"/>
            <p:cNvSpPr/>
            <p:nvPr/>
          </p:nvSpPr>
          <p:spPr bwMode="auto">
            <a:xfrm>
              <a:off x="7128901" y="556578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69" name="Oval 168"/>
            <p:cNvSpPr/>
            <p:nvPr/>
          </p:nvSpPr>
          <p:spPr bwMode="auto">
            <a:xfrm>
              <a:off x="7128901" y="5894401"/>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70" name="Oval 169"/>
            <p:cNvSpPr/>
            <p:nvPr/>
          </p:nvSpPr>
          <p:spPr bwMode="auto">
            <a:xfrm>
              <a:off x="7128901" y="6223014"/>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sp>
          <p:nvSpPr>
            <p:cNvPr id="171" name="Oval 170"/>
            <p:cNvSpPr/>
            <p:nvPr/>
          </p:nvSpPr>
          <p:spPr bwMode="auto">
            <a:xfrm>
              <a:off x="7128901" y="6537338"/>
              <a:ext cx="228600" cy="228600"/>
            </a:xfrm>
            <a:prstGeom prst="ellipse">
              <a:avLst/>
            </a:prstGeom>
            <a:no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a:endParaRPr lang="en-US" sz="1800"/>
            </a:p>
          </p:txBody>
        </p:sp>
      </p:grpSp>
      <p:sp>
        <p:nvSpPr>
          <p:cNvPr id="172" name="Rectangle 171"/>
          <p:cNvSpPr/>
          <p:nvPr/>
        </p:nvSpPr>
        <p:spPr>
          <a:xfrm>
            <a:off x="7358685" y="2992717"/>
            <a:ext cx="1737360" cy="369332"/>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Plant macros</a:t>
            </a:r>
          </a:p>
        </p:txBody>
      </p:sp>
      <p:sp>
        <p:nvSpPr>
          <p:cNvPr id="173" name="Rectangle 172"/>
          <p:cNvSpPr/>
          <p:nvPr/>
        </p:nvSpPr>
        <p:spPr>
          <a:xfrm>
            <a:off x="7358685" y="3449916"/>
            <a:ext cx="1737360" cy="369332"/>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Mammals</a:t>
            </a:r>
          </a:p>
        </p:txBody>
      </p:sp>
      <p:sp>
        <p:nvSpPr>
          <p:cNvPr id="174" name="Rectangle 173"/>
          <p:cNvSpPr/>
          <p:nvPr/>
        </p:nvSpPr>
        <p:spPr>
          <a:xfrm>
            <a:off x="7358685" y="3907116"/>
            <a:ext cx="1737360" cy="369332"/>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Insects</a:t>
            </a:r>
          </a:p>
        </p:txBody>
      </p:sp>
      <p:sp>
        <p:nvSpPr>
          <p:cNvPr id="175" name="Rectangle 174"/>
          <p:cNvSpPr/>
          <p:nvPr/>
        </p:nvSpPr>
        <p:spPr>
          <a:xfrm>
            <a:off x="7358685" y="4364318"/>
            <a:ext cx="1737360" cy="646331"/>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Radiocarbon dates</a:t>
            </a:r>
          </a:p>
        </p:txBody>
      </p:sp>
      <p:sp>
        <p:nvSpPr>
          <p:cNvPr id="178" name="TextBox 177"/>
          <p:cNvSpPr txBox="1"/>
          <p:nvPr/>
        </p:nvSpPr>
        <p:spPr>
          <a:xfrm>
            <a:off x="847582" y="4646284"/>
            <a:ext cx="5189390" cy="923330"/>
          </a:xfrm>
          <a:prstGeom prst="rect">
            <a:avLst/>
          </a:prstGeom>
          <a:noFill/>
        </p:spPr>
        <p:txBody>
          <a:bodyPr wrap="square" rtlCol="0">
            <a:spAutoFit/>
          </a:bodyPr>
          <a:lstStyle/>
          <a:p>
            <a:r>
              <a:rPr lang="en-US" i="1" dirty="0"/>
              <a:t>Example: mammals, plant macrofossils, insects, radiocarbon dates from a single stratum within a deposit</a:t>
            </a:r>
          </a:p>
        </p:txBody>
      </p:sp>
      <p:sp>
        <p:nvSpPr>
          <p:cNvPr id="6" name="Title 5">
            <a:extLst>
              <a:ext uri="{FF2B5EF4-FFF2-40B4-BE49-F238E27FC236}">
                <a16:creationId xmlns:a16="http://schemas.microsoft.com/office/drawing/2014/main" id="{69FC67D4-F648-EF42-A615-DC3F8A532C51}"/>
              </a:ext>
            </a:extLst>
          </p:cNvPr>
          <p:cNvSpPr>
            <a:spLocks noGrp="1"/>
          </p:cNvSpPr>
          <p:nvPr>
            <p:ph type="title"/>
          </p:nvPr>
        </p:nvSpPr>
        <p:spPr/>
        <p:txBody>
          <a:bodyPr/>
          <a:lstStyle/>
          <a:p>
            <a:r>
              <a:rPr lang="en-US" dirty="0">
                <a:ln w="50800"/>
                <a:latin typeface="Calibri" pitchFamily="34" charset="0"/>
              </a:rPr>
              <a:t>Samples</a:t>
            </a:r>
            <a:endParaRPr lang="en-US" dirty="0"/>
          </a:p>
        </p:txBody>
      </p:sp>
      <p:sp>
        <p:nvSpPr>
          <p:cNvPr id="4" name="Footer Placeholder 3">
            <a:extLst>
              <a:ext uri="{FF2B5EF4-FFF2-40B4-BE49-F238E27FC236}">
                <a16:creationId xmlns:a16="http://schemas.microsoft.com/office/drawing/2014/main" id="{228D82EE-6093-CF45-BA00-D9FF6B43FCE1}"/>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FBB3A2DD-6B12-2442-A300-101EBFCF9F97}"/>
              </a:ext>
            </a:extLst>
          </p:cNvPr>
          <p:cNvSpPr>
            <a:spLocks noGrp="1"/>
          </p:cNvSpPr>
          <p:nvPr>
            <p:ph type="sldNum" sz="quarter" idx="4"/>
          </p:nvPr>
        </p:nvSpPr>
        <p:spPr/>
        <p:txBody>
          <a:bodyPr/>
          <a:lstStyle/>
          <a:p>
            <a:fld id="{6D22F896-40B5-4ADD-8801-0D06FADFA095}" type="slidenum">
              <a:rPr lang="en-US" smtClean="0"/>
              <a:t>25</a:t>
            </a:fld>
            <a:endParaRPr lang="en-US" dirty="0"/>
          </a:p>
        </p:txBody>
      </p:sp>
      <p:sp>
        <p:nvSpPr>
          <p:cNvPr id="5" name="Date Placeholder 4">
            <a:extLst>
              <a:ext uri="{FF2B5EF4-FFF2-40B4-BE49-F238E27FC236}">
                <a16:creationId xmlns:a16="http://schemas.microsoft.com/office/drawing/2014/main" id="{9F65CEF4-E114-7C40-A213-7EBEF0E1ED6C}"/>
              </a:ext>
            </a:extLst>
          </p:cNvPr>
          <p:cNvSpPr>
            <a:spLocks noGrp="1"/>
          </p:cNvSpPr>
          <p:nvPr>
            <p:ph type="dt" sz="half" idx="2"/>
          </p:nvPr>
        </p:nvSpPr>
        <p:spPr/>
        <p:txBody>
          <a:bodyPr/>
          <a:lstStyle/>
          <a:p>
            <a:r>
              <a:rPr lang="en-US"/>
              <a:t>Introductory Workshop – INQUA – 6 July 2019 www.neotomadb.org</a:t>
            </a:r>
            <a:endParaRPr lang="en-US" dirty="0"/>
          </a:p>
        </p:txBody>
      </p:sp>
      <p:sp>
        <p:nvSpPr>
          <p:cNvPr id="176" name="TextBox 175">
            <a:extLst>
              <a:ext uri="{FF2B5EF4-FFF2-40B4-BE49-F238E27FC236}">
                <a16:creationId xmlns:a16="http://schemas.microsoft.com/office/drawing/2014/main" id="{28AE785D-0242-6A47-804C-B2CBF63442BC}"/>
              </a:ext>
            </a:extLst>
          </p:cNvPr>
          <p:cNvSpPr txBox="1"/>
          <p:nvPr/>
        </p:nvSpPr>
        <p:spPr>
          <a:xfrm>
            <a:off x="6773631" y="1778952"/>
            <a:ext cx="2735687" cy="1200329"/>
          </a:xfrm>
          <a:prstGeom prst="rect">
            <a:avLst/>
          </a:prstGeom>
          <a:noFill/>
        </p:spPr>
        <p:txBody>
          <a:bodyPr wrap="square" rtlCol="0">
            <a:spAutoFit/>
          </a:bodyPr>
          <a:lstStyle/>
          <a:p>
            <a:pPr algn="ctr"/>
            <a:r>
              <a:rPr lang="en-US" i="1" dirty="0"/>
              <a:t>Note: a collection of samples of the same data type is called a </a:t>
            </a:r>
            <a:r>
              <a:rPr lang="en-US" b="1" i="1" dirty="0"/>
              <a:t>dataset</a:t>
            </a:r>
          </a:p>
        </p:txBody>
      </p:sp>
    </p:spTree>
    <p:extLst>
      <p:ext uri="{BB962C8B-B14F-4D97-AF65-F5344CB8AC3E}">
        <p14:creationId xmlns:p14="http://schemas.microsoft.com/office/powerpoint/2010/main" val="1245375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Elbow Connector 28"/>
          <p:cNvCxnSpPr/>
          <p:nvPr/>
        </p:nvCxnSpPr>
        <p:spPr bwMode="auto">
          <a:xfrm>
            <a:off x="5708433" y="2320508"/>
            <a:ext cx="391449" cy="196529"/>
          </a:xfrm>
          <a:prstGeom prst="bentConnector3">
            <a:avLst>
              <a:gd name="adj1" fmla="val 50000"/>
            </a:avLst>
          </a:prstGeom>
          <a:noFill/>
          <a:ln w="22225" cap="flat" cmpd="sng" algn="ctr">
            <a:solidFill>
              <a:schemeClr val="tx1">
                <a:lumMod val="50000"/>
              </a:schemeClr>
            </a:solidFill>
            <a:prstDash val="solid"/>
            <a:round/>
            <a:headEnd type="none" w="med" len="med"/>
            <a:tailEnd type="none" w="med" len="med"/>
          </a:ln>
          <a:effectLst/>
        </p:spPr>
      </p:cxnSp>
      <p:sp>
        <p:nvSpPr>
          <p:cNvPr id="4" name="Title 3"/>
          <p:cNvSpPr>
            <a:spLocks noGrp="1"/>
          </p:cNvSpPr>
          <p:nvPr>
            <p:ph type="title"/>
          </p:nvPr>
        </p:nvSpPr>
        <p:spPr/>
        <p:txBody>
          <a:bodyPr>
            <a:normAutofit fontScale="90000"/>
          </a:bodyPr>
          <a:lstStyle/>
          <a:p>
            <a:r>
              <a:rPr lang="en-US" dirty="0"/>
              <a:t>Extending Database Core to Specimens:</a:t>
            </a:r>
            <a:br>
              <a:rPr lang="en-US" dirty="0"/>
            </a:br>
            <a:r>
              <a:rPr lang="en-US" sz="2400" dirty="0"/>
              <a:t>Analysis Units, Samples, Data, Specimens</a:t>
            </a:r>
            <a:r>
              <a:rPr lang="en-US" sz="2800" dirty="0"/>
              <a:t>  </a:t>
            </a:r>
          </a:p>
        </p:txBody>
      </p:sp>
      <p:sp>
        <p:nvSpPr>
          <p:cNvPr id="5" name="Footer Placeholder 4">
            <a:extLst>
              <a:ext uri="{FF2B5EF4-FFF2-40B4-BE49-F238E27FC236}">
                <a16:creationId xmlns:a16="http://schemas.microsoft.com/office/drawing/2014/main" id="{17D1234F-7945-4C4A-8FFD-6A7C54445DAD}"/>
              </a:ext>
            </a:extLst>
          </p:cNvPr>
          <p:cNvSpPr>
            <a:spLocks noGrp="1"/>
          </p:cNvSpPr>
          <p:nvPr>
            <p:ph type="ftr" sz="quarter" idx="3"/>
          </p:nvPr>
        </p:nvSpPr>
        <p:spPr/>
        <p:txBody>
          <a:bodyPr/>
          <a:lstStyle/>
          <a:p>
            <a:r>
              <a:rPr lang="en-US"/>
              <a:t>Neotoma Paleoecology Database</a:t>
            </a:r>
            <a:endParaRPr lang="en-US" dirty="0"/>
          </a:p>
        </p:txBody>
      </p:sp>
      <p:sp>
        <p:nvSpPr>
          <p:cNvPr id="2" name="Slide Number Placeholder 1">
            <a:extLst>
              <a:ext uri="{FF2B5EF4-FFF2-40B4-BE49-F238E27FC236}">
                <a16:creationId xmlns:a16="http://schemas.microsoft.com/office/drawing/2014/main" id="{7393DE2A-126D-0844-9D1C-F6885BFDED27}"/>
              </a:ext>
            </a:extLst>
          </p:cNvPr>
          <p:cNvSpPr>
            <a:spLocks noGrp="1"/>
          </p:cNvSpPr>
          <p:nvPr>
            <p:ph type="sldNum" sz="quarter" idx="4"/>
          </p:nvPr>
        </p:nvSpPr>
        <p:spPr/>
        <p:txBody>
          <a:bodyPr/>
          <a:lstStyle/>
          <a:p>
            <a:pPr>
              <a:defRPr/>
            </a:pPr>
            <a:fld id="{8595EA9C-6EBD-41EB-B224-99D5076C976A}" type="slidenum">
              <a:rPr lang="en-US" smtClean="0"/>
              <a:pPr>
                <a:defRPr/>
              </a:pPr>
              <a:t>26</a:t>
            </a:fld>
            <a:endParaRPr lang="en-US" dirty="0"/>
          </a:p>
        </p:txBody>
      </p:sp>
      <p:sp>
        <p:nvSpPr>
          <p:cNvPr id="6" name="Date Placeholder 5">
            <a:extLst>
              <a:ext uri="{FF2B5EF4-FFF2-40B4-BE49-F238E27FC236}">
                <a16:creationId xmlns:a16="http://schemas.microsoft.com/office/drawing/2014/main" id="{0B2D1CE3-110A-B649-BB3D-AA69C30922B3}"/>
              </a:ext>
            </a:extLst>
          </p:cNvPr>
          <p:cNvSpPr>
            <a:spLocks noGrp="1"/>
          </p:cNvSpPr>
          <p:nvPr>
            <p:ph type="dt" sz="half" idx="2"/>
          </p:nvPr>
        </p:nvSpPr>
        <p:spPr/>
        <p:txBody>
          <a:bodyPr/>
          <a:lstStyle/>
          <a:p>
            <a:r>
              <a:rPr lang="en-US"/>
              <a:t>Introductory Workshop – INQUA – 6 July 2019 www.neotomadb.org</a:t>
            </a:r>
            <a:endParaRPr lang="en-US" dirty="0"/>
          </a:p>
        </p:txBody>
      </p:sp>
      <p:cxnSp>
        <p:nvCxnSpPr>
          <p:cNvPr id="9" name="Elbow Connector 8"/>
          <p:cNvCxnSpPr/>
          <p:nvPr/>
        </p:nvCxnSpPr>
        <p:spPr bwMode="auto">
          <a:xfrm>
            <a:off x="4204108" y="2313532"/>
            <a:ext cx="391449" cy="196529"/>
          </a:xfrm>
          <a:prstGeom prst="bentConnector3">
            <a:avLst>
              <a:gd name="adj1" fmla="val 50000"/>
            </a:avLst>
          </a:prstGeom>
          <a:noFill/>
          <a:ln w="22225" cap="flat" cmpd="sng" algn="ctr">
            <a:solidFill>
              <a:schemeClr val="tx1">
                <a:lumMod val="50000"/>
              </a:schemeClr>
            </a:solidFill>
            <a:prstDash val="solid"/>
            <a:round/>
            <a:headEnd type="none" w="med" len="med"/>
            <a:tailEnd type="none" w="med" len="med"/>
          </a:ln>
          <a:effectLst/>
        </p:spPr>
      </p:cxnSp>
      <p:cxnSp>
        <p:nvCxnSpPr>
          <p:cNvPr id="10" name="Elbow Connector 9"/>
          <p:cNvCxnSpPr/>
          <p:nvPr/>
        </p:nvCxnSpPr>
        <p:spPr bwMode="auto">
          <a:xfrm>
            <a:off x="2477701" y="2320620"/>
            <a:ext cx="344488" cy="189441"/>
          </a:xfrm>
          <a:prstGeom prst="bentConnector3">
            <a:avLst>
              <a:gd name="adj1" fmla="val 47927"/>
            </a:avLst>
          </a:prstGeom>
          <a:noFill/>
          <a:ln w="22225" cap="flat" cmpd="sng" algn="ctr">
            <a:solidFill>
              <a:schemeClr val="tx1">
                <a:lumMod val="50000"/>
              </a:schemeClr>
            </a:solidFill>
            <a:prstDash val="solid"/>
            <a:round/>
            <a:headEnd type="none" w="med" len="med"/>
            <a:tailEnd type="none" w="med" len="med"/>
          </a:ln>
          <a:effectLst/>
        </p:spPr>
      </p:cxnSp>
      <p:sp>
        <p:nvSpPr>
          <p:cNvPr id="15" name="Rectangle 14"/>
          <p:cNvSpPr/>
          <p:nvPr/>
        </p:nvSpPr>
        <p:spPr>
          <a:xfrm>
            <a:off x="1035774" y="2180473"/>
            <a:ext cx="1463040" cy="1754326"/>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CollectionUnitID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AnalysisUnitName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Depth</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Thickness</a:t>
            </a: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FaciesID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Mixed</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IGSN</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16" name="Rectangle 15"/>
          <p:cNvSpPr/>
          <p:nvPr/>
        </p:nvSpPr>
        <p:spPr>
          <a:xfrm>
            <a:off x="2773134" y="2180472"/>
            <a:ext cx="1463040" cy="1569660"/>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SampleID</a:t>
            </a: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AnalysisUnitID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DatasetID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SampleName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AnalysisDate</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LabNumber</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PreparationMethod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17" name="Rectangle 16"/>
          <p:cNvSpPr/>
          <p:nvPr/>
        </p:nvSpPr>
        <p:spPr>
          <a:xfrm>
            <a:off x="4510496" y="2180474"/>
            <a:ext cx="1233377" cy="830997"/>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DataID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SampleID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VariableID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Value</a:t>
            </a:r>
          </a:p>
        </p:txBody>
      </p:sp>
      <p:sp>
        <p:nvSpPr>
          <p:cNvPr id="18" name="Text Box 2"/>
          <p:cNvSpPr txBox="1">
            <a:spLocks noChangeArrowheads="1"/>
          </p:cNvSpPr>
          <p:nvPr/>
        </p:nvSpPr>
        <p:spPr bwMode="auto">
          <a:xfrm>
            <a:off x="4743953" y="1804593"/>
            <a:ext cx="583108"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a:ln w="50800"/>
                <a:solidFill>
                  <a:schemeClr val="tx1">
                    <a:lumMod val="65000"/>
                    <a:lumOff val="35000"/>
                  </a:schemeClr>
                </a:solidFill>
                <a:latin typeface="Calibri" pitchFamily="34" charset="0"/>
              </a:rPr>
              <a:t>Data</a:t>
            </a:r>
          </a:p>
        </p:txBody>
      </p:sp>
      <p:sp>
        <p:nvSpPr>
          <p:cNvPr id="21" name="Text Box 2"/>
          <p:cNvSpPr txBox="1">
            <a:spLocks noChangeArrowheads="1"/>
          </p:cNvSpPr>
          <p:nvPr/>
        </p:nvSpPr>
        <p:spPr bwMode="auto">
          <a:xfrm>
            <a:off x="6104190" y="1791374"/>
            <a:ext cx="1093569"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a:ln w="50800"/>
                <a:solidFill>
                  <a:schemeClr val="tx1">
                    <a:lumMod val="65000"/>
                    <a:lumOff val="35000"/>
                  </a:schemeClr>
                </a:solidFill>
                <a:latin typeface="Calibri" pitchFamily="34" charset="0"/>
              </a:rPr>
              <a:t>Specimens</a:t>
            </a:r>
          </a:p>
        </p:txBody>
      </p:sp>
      <p:sp>
        <p:nvSpPr>
          <p:cNvPr id="22" name="Text Box 2"/>
          <p:cNvSpPr txBox="1">
            <a:spLocks noChangeArrowheads="1"/>
          </p:cNvSpPr>
          <p:nvPr/>
        </p:nvSpPr>
        <p:spPr bwMode="auto">
          <a:xfrm>
            <a:off x="3077248" y="1804593"/>
            <a:ext cx="894797"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a:ln w="50800"/>
                <a:solidFill>
                  <a:schemeClr val="tx1">
                    <a:lumMod val="65000"/>
                    <a:lumOff val="35000"/>
                  </a:schemeClr>
                </a:solidFill>
                <a:latin typeface="Calibri" pitchFamily="34" charset="0"/>
              </a:rPr>
              <a:t>Samples</a:t>
            </a:r>
          </a:p>
        </p:txBody>
      </p:sp>
      <p:sp>
        <p:nvSpPr>
          <p:cNvPr id="23" name="TextBox 22"/>
          <p:cNvSpPr txBox="1"/>
          <p:nvPr/>
        </p:nvSpPr>
        <p:spPr>
          <a:xfrm>
            <a:off x="7821700" y="2097175"/>
            <a:ext cx="4265334" cy="2308324"/>
          </a:xfrm>
          <a:prstGeom prst="rect">
            <a:avLst/>
          </a:prstGeom>
          <a:noFill/>
        </p:spPr>
        <p:txBody>
          <a:bodyPr wrap="square" rtlCol="0">
            <a:spAutoFit/>
          </a:bodyPr>
          <a:lstStyle/>
          <a:p>
            <a:pPr marL="914377" indent="-914377"/>
            <a:r>
              <a:rPr lang="en-US" dirty="0"/>
              <a:t>One </a:t>
            </a:r>
            <a:r>
              <a:rPr lang="en-US" b="1" dirty="0"/>
              <a:t>analysis unit </a:t>
            </a:r>
            <a:r>
              <a:rPr lang="en-US" dirty="0"/>
              <a:t>may have multiple </a:t>
            </a:r>
            <a:r>
              <a:rPr lang="en-US" b="1" dirty="0"/>
              <a:t>samples</a:t>
            </a:r>
          </a:p>
          <a:p>
            <a:pPr marL="914377" indent="-914377"/>
            <a:r>
              <a:rPr lang="en-US" dirty="0"/>
              <a:t>One</a:t>
            </a:r>
            <a:r>
              <a:rPr lang="en-US" b="1" dirty="0"/>
              <a:t> sample </a:t>
            </a:r>
            <a:r>
              <a:rPr lang="en-US" dirty="0"/>
              <a:t>can be comprised of different data values</a:t>
            </a:r>
          </a:p>
          <a:p>
            <a:pPr marL="914377" indent="-914377"/>
            <a:r>
              <a:rPr lang="en-US" dirty="0"/>
              <a:t>	- Presence/Absence, NISP, MNI, % Abundance, </a:t>
            </a:r>
            <a:r>
              <a:rPr lang="en-US" dirty="0" err="1"/>
              <a:t>etc</a:t>
            </a:r>
            <a:endParaRPr lang="en-US" dirty="0"/>
          </a:p>
          <a:p>
            <a:pPr marL="914377" indent="-914377"/>
            <a:r>
              <a:rPr lang="en-US" dirty="0"/>
              <a:t>One </a:t>
            </a:r>
            <a:r>
              <a:rPr lang="en-US" b="1" dirty="0"/>
              <a:t>sample </a:t>
            </a:r>
            <a:r>
              <a:rPr lang="en-US" dirty="0"/>
              <a:t>may have multiple </a:t>
            </a:r>
            <a:r>
              <a:rPr lang="en-US" b="1" dirty="0"/>
              <a:t>specimens</a:t>
            </a:r>
          </a:p>
        </p:txBody>
      </p:sp>
      <p:sp>
        <p:nvSpPr>
          <p:cNvPr id="26" name="Rectangle 25"/>
          <p:cNvSpPr/>
          <p:nvPr/>
        </p:nvSpPr>
        <p:spPr>
          <a:xfrm>
            <a:off x="6036633" y="2164500"/>
            <a:ext cx="1463040" cy="2862322"/>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SpecimenID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DataID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ElementTypeID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SymmetryID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PortionID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MaturityID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SexID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DomesticStatusID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Preservative</a:t>
            </a: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NISP</a:t>
            </a: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RepositoryID</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SpecimenNr</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FieldNr</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err="1">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ArctosNr</a:t>
            </a:r>
            <a:endPar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endParaRPr>
          </a:p>
          <a:p>
            <a:pPr algn="l"/>
            <a:r>
              <a:rPr lang="en-US" sz="1200" b="1" dirty="0">
                <a:solidFill>
                  <a:schemeClr val="tx1">
                    <a:lumMod val="65000"/>
                    <a:lumOff val="35000"/>
                  </a:schemeClr>
                </a:solidFill>
                <a:effectLst>
                  <a:outerShdw blurRad="50800" dist="38100" dir="2700000" algn="tl" rotWithShape="0">
                    <a:prstClr val="black">
                      <a:alpha val="40000"/>
                    </a:prstClr>
                  </a:outerShdw>
                </a:effectLst>
                <a:latin typeface="Calibri" pitchFamily="34" charset="0"/>
              </a:rPr>
              <a:t>Notes</a:t>
            </a:r>
          </a:p>
        </p:txBody>
      </p:sp>
      <p:sp>
        <p:nvSpPr>
          <p:cNvPr id="27" name="Text Box 2"/>
          <p:cNvSpPr txBox="1">
            <a:spLocks noChangeArrowheads="1"/>
          </p:cNvSpPr>
          <p:nvPr/>
        </p:nvSpPr>
        <p:spPr bwMode="auto">
          <a:xfrm>
            <a:off x="1074797" y="1787905"/>
            <a:ext cx="1327928" cy="338554"/>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err="1">
                <a:ln w="50800"/>
                <a:solidFill>
                  <a:schemeClr val="tx1">
                    <a:lumMod val="65000"/>
                    <a:lumOff val="35000"/>
                  </a:schemeClr>
                </a:solidFill>
                <a:latin typeface="Calibri" pitchFamily="34" charset="0"/>
              </a:rPr>
              <a:t>AnalysisUnits</a:t>
            </a:r>
            <a:endParaRPr lang="en-US" sz="1600" b="1" dirty="0">
              <a:ln w="50800"/>
              <a:solidFill>
                <a:schemeClr val="tx1">
                  <a:lumMod val="65000"/>
                  <a:lumOff val="35000"/>
                </a:schemeClr>
              </a:solidFill>
              <a:latin typeface="Calibri" pitchFamily="34" charset="0"/>
            </a:endParaRPr>
          </a:p>
        </p:txBody>
      </p:sp>
    </p:spTree>
    <p:extLst>
      <p:ext uri="{BB962C8B-B14F-4D97-AF65-F5344CB8AC3E}">
        <p14:creationId xmlns:p14="http://schemas.microsoft.com/office/powerpoint/2010/main" val="2227147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A033E5-CD2B-2C4D-BD87-8908F1BCACCF}"/>
              </a:ext>
            </a:extLst>
          </p:cNvPr>
          <p:cNvSpPr>
            <a:spLocks noGrp="1"/>
          </p:cNvSpPr>
          <p:nvPr>
            <p:ph type="title"/>
          </p:nvPr>
        </p:nvSpPr>
        <p:spPr/>
        <p:txBody>
          <a:bodyPr/>
          <a:lstStyle/>
          <a:p>
            <a:r>
              <a:rPr lang="en-US" sz="3600" dirty="0"/>
              <a:t>Specimens: examples with presence/absence</a:t>
            </a:r>
          </a:p>
        </p:txBody>
      </p:sp>
      <p:sp>
        <p:nvSpPr>
          <p:cNvPr id="7" name="Footer Placeholder 6">
            <a:extLst>
              <a:ext uri="{FF2B5EF4-FFF2-40B4-BE49-F238E27FC236}">
                <a16:creationId xmlns:a16="http://schemas.microsoft.com/office/drawing/2014/main" id="{E1B717B7-2FB2-FF41-89DA-D5BD4AB71B8D}"/>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27719EE9-4BE2-D448-9B94-790AFF46544B}"/>
              </a:ext>
            </a:extLst>
          </p:cNvPr>
          <p:cNvSpPr>
            <a:spLocks noGrp="1"/>
          </p:cNvSpPr>
          <p:nvPr>
            <p:ph type="sldNum" sz="quarter" idx="4"/>
          </p:nvPr>
        </p:nvSpPr>
        <p:spPr/>
        <p:txBody>
          <a:bodyPr/>
          <a:lstStyle/>
          <a:p>
            <a:fld id="{6D22F896-40B5-4ADD-8801-0D06FADFA095}" type="slidenum">
              <a:rPr lang="en-US" smtClean="0"/>
              <a:t>27</a:t>
            </a:fld>
            <a:endParaRPr lang="en-US" dirty="0"/>
          </a:p>
        </p:txBody>
      </p:sp>
      <p:sp>
        <p:nvSpPr>
          <p:cNvPr id="8" name="Date Placeholder 7">
            <a:extLst>
              <a:ext uri="{FF2B5EF4-FFF2-40B4-BE49-F238E27FC236}">
                <a16:creationId xmlns:a16="http://schemas.microsoft.com/office/drawing/2014/main" id="{189F0859-E5F7-3742-BEED-6A83DFE336FF}"/>
              </a:ext>
            </a:extLst>
          </p:cNvPr>
          <p:cNvSpPr>
            <a:spLocks noGrp="1"/>
          </p:cNvSpPr>
          <p:nvPr>
            <p:ph type="dt" sz="half" idx="2"/>
          </p:nvPr>
        </p:nvSpPr>
        <p:spPr/>
        <p:txBody>
          <a:bodyPr/>
          <a:lstStyle/>
          <a:p>
            <a:r>
              <a:rPr lang="en-US"/>
              <a:t>Introductory Workshop – INQUA – 6 July 2019 www.neotomadb.org</a:t>
            </a:r>
            <a:endParaRPr lang="en-US" dirty="0"/>
          </a:p>
        </p:txBody>
      </p:sp>
      <p:sp>
        <p:nvSpPr>
          <p:cNvPr id="10" name="TextBox 9">
            <a:extLst>
              <a:ext uri="{FF2B5EF4-FFF2-40B4-BE49-F238E27FC236}">
                <a16:creationId xmlns:a16="http://schemas.microsoft.com/office/drawing/2014/main" id="{C93A1CE7-1657-A64B-AEB4-9688C21E745F}"/>
              </a:ext>
            </a:extLst>
          </p:cNvPr>
          <p:cNvSpPr txBox="1"/>
          <p:nvPr/>
        </p:nvSpPr>
        <p:spPr>
          <a:xfrm>
            <a:off x="4131845" y="1473369"/>
            <a:ext cx="2850460" cy="369332"/>
          </a:xfrm>
          <a:prstGeom prst="rect">
            <a:avLst/>
          </a:prstGeom>
          <a:noFill/>
        </p:spPr>
        <p:txBody>
          <a:bodyPr wrap="none" rtlCol="0">
            <a:spAutoFit/>
          </a:bodyPr>
          <a:lstStyle/>
          <a:p>
            <a:r>
              <a:rPr lang="en-US" b="1" dirty="0">
                <a:ln w="22225">
                  <a:noFill/>
                  <a:prstDash val="solid"/>
                </a:ln>
              </a:rPr>
              <a:t>Assemblage Data Table</a:t>
            </a:r>
          </a:p>
        </p:txBody>
      </p:sp>
      <p:pic>
        <p:nvPicPr>
          <p:cNvPr id="11" name="Picture 2" descr="C:\Users\Eric\AppData\Local\Temp\SNAGHTML103b85c8.PNG">
            <a:extLst>
              <a:ext uri="{FF2B5EF4-FFF2-40B4-BE49-F238E27FC236}">
                <a16:creationId xmlns:a16="http://schemas.microsoft.com/office/drawing/2014/main" id="{3A547F11-1252-A343-8EAF-E16E0AB8A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832" y="1831815"/>
            <a:ext cx="8477685" cy="415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036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Eric\AppData\Local\Temp\SNAGHTML102bedd6.PNG">
            <a:extLst>
              <a:ext uri="{FF2B5EF4-FFF2-40B4-BE49-F238E27FC236}">
                <a16:creationId xmlns:a16="http://schemas.microsoft.com/office/drawing/2014/main" id="{028F566D-F0B1-43A4-9645-A19E59DBD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832" y="1801939"/>
            <a:ext cx="8131126" cy="397364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normAutofit/>
          </a:bodyPr>
          <a:lstStyle/>
          <a:p>
            <a:r>
              <a:rPr lang="en-US" sz="3600" dirty="0"/>
              <a:t>Specimens: example with NISP</a:t>
            </a:r>
          </a:p>
        </p:txBody>
      </p:sp>
      <p:sp>
        <p:nvSpPr>
          <p:cNvPr id="7" name="Footer Placeholder 6">
            <a:extLst>
              <a:ext uri="{FF2B5EF4-FFF2-40B4-BE49-F238E27FC236}">
                <a16:creationId xmlns:a16="http://schemas.microsoft.com/office/drawing/2014/main" id="{A168CE75-1EEC-3340-A87C-79A24B626B89}"/>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3C8E4ADD-953A-A147-94F5-0DB40390AD2E}"/>
              </a:ext>
            </a:extLst>
          </p:cNvPr>
          <p:cNvSpPr>
            <a:spLocks noGrp="1"/>
          </p:cNvSpPr>
          <p:nvPr>
            <p:ph type="sldNum" sz="quarter" idx="4"/>
          </p:nvPr>
        </p:nvSpPr>
        <p:spPr/>
        <p:txBody>
          <a:bodyPr/>
          <a:lstStyle/>
          <a:p>
            <a:fld id="{6D22F896-40B5-4ADD-8801-0D06FADFA095}" type="slidenum">
              <a:rPr lang="en-US" smtClean="0"/>
              <a:t>28</a:t>
            </a:fld>
            <a:endParaRPr lang="en-US" dirty="0"/>
          </a:p>
        </p:txBody>
      </p:sp>
      <p:sp>
        <p:nvSpPr>
          <p:cNvPr id="8" name="Date Placeholder 7">
            <a:extLst>
              <a:ext uri="{FF2B5EF4-FFF2-40B4-BE49-F238E27FC236}">
                <a16:creationId xmlns:a16="http://schemas.microsoft.com/office/drawing/2014/main" id="{BA858796-922C-C44A-A3EB-9D4F9811BA26}"/>
              </a:ext>
            </a:extLst>
          </p:cNvPr>
          <p:cNvSpPr>
            <a:spLocks noGrp="1"/>
          </p:cNvSpPr>
          <p:nvPr>
            <p:ph type="dt" sz="half" idx="2"/>
          </p:nvPr>
        </p:nvSpPr>
        <p:spPr/>
        <p:txBody>
          <a:bodyPr/>
          <a:lstStyle/>
          <a:p>
            <a:r>
              <a:rPr lang="en-US"/>
              <a:t>Introductory Workshop – INQUA – 6 July 2019 www.neotomadb.org</a:t>
            </a:r>
            <a:endParaRPr lang="en-US" dirty="0"/>
          </a:p>
        </p:txBody>
      </p:sp>
      <p:sp>
        <p:nvSpPr>
          <p:cNvPr id="9" name="TextBox 8">
            <a:extLst>
              <a:ext uri="{FF2B5EF4-FFF2-40B4-BE49-F238E27FC236}">
                <a16:creationId xmlns:a16="http://schemas.microsoft.com/office/drawing/2014/main" id="{43709E63-3D16-5748-A6C4-D9092194A186}"/>
              </a:ext>
            </a:extLst>
          </p:cNvPr>
          <p:cNvSpPr txBox="1"/>
          <p:nvPr/>
        </p:nvSpPr>
        <p:spPr>
          <a:xfrm>
            <a:off x="4131842" y="1473369"/>
            <a:ext cx="2850460" cy="369332"/>
          </a:xfrm>
          <a:prstGeom prst="rect">
            <a:avLst/>
          </a:prstGeom>
          <a:noFill/>
        </p:spPr>
        <p:txBody>
          <a:bodyPr wrap="none" rtlCol="0">
            <a:spAutoFit/>
          </a:bodyPr>
          <a:lstStyle/>
          <a:p>
            <a:r>
              <a:rPr lang="en-US" b="1" dirty="0">
                <a:ln w="22225">
                  <a:noFill/>
                  <a:prstDash val="solid"/>
                </a:ln>
              </a:rPr>
              <a:t>Assemblage Data Table</a:t>
            </a:r>
          </a:p>
        </p:txBody>
      </p:sp>
    </p:spTree>
    <p:extLst>
      <p:ext uri="{BB962C8B-B14F-4D97-AF65-F5344CB8AC3E}">
        <p14:creationId xmlns:p14="http://schemas.microsoft.com/office/powerpoint/2010/main" val="3078063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8116375-2032-694F-9937-53EC78756BEB}"/>
              </a:ext>
            </a:extLst>
          </p:cNvPr>
          <p:cNvSpPr>
            <a:spLocks noGrp="1"/>
          </p:cNvSpPr>
          <p:nvPr>
            <p:ph type="title"/>
          </p:nvPr>
        </p:nvSpPr>
        <p:spPr/>
        <p:txBody>
          <a:bodyPr/>
          <a:lstStyle/>
          <a:p>
            <a:r>
              <a:rPr lang="en-US" sz="3600" dirty="0"/>
              <a:t>Specimens: example with NISP</a:t>
            </a:r>
          </a:p>
        </p:txBody>
      </p:sp>
      <p:sp>
        <p:nvSpPr>
          <p:cNvPr id="7" name="Footer Placeholder 6">
            <a:extLst>
              <a:ext uri="{FF2B5EF4-FFF2-40B4-BE49-F238E27FC236}">
                <a16:creationId xmlns:a16="http://schemas.microsoft.com/office/drawing/2014/main" id="{02A0AD01-7081-DC46-8485-2F787299BD5F}"/>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E964C952-9C66-2E4F-A788-FF33752F4E97}"/>
              </a:ext>
            </a:extLst>
          </p:cNvPr>
          <p:cNvSpPr>
            <a:spLocks noGrp="1"/>
          </p:cNvSpPr>
          <p:nvPr>
            <p:ph type="sldNum" sz="quarter" idx="4"/>
          </p:nvPr>
        </p:nvSpPr>
        <p:spPr/>
        <p:txBody>
          <a:bodyPr/>
          <a:lstStyle/>
          <a:p>
            <a:fld id="{6D22F896-40B5-4ADD-8801-0D06FADFA095}" type="slidenum">
              <a:rPr lang="en-US" smtClean="0"/>
              <a:t>29</a:t>
            </a:fld>
            <a:endParaRPr lang="en-US" dirty="0"/>
          </a:p>
        </p:txBody>
      </p:sp>
      <p:sp>
        <p:nvSpPr>
          <p:cNvPr id="8" name="Date Placeholder 7">
            <a:extLst>
              <a:ext uri="{FF2B5EF4-FFF2-40B4-BE49-F238E27FC236}">
                <a16:creationId xmlns:a16="http://schemas.microsoft.com/office/drawing/2014/main" id="{63014FCF-3A03-0447-BAD5-796773F6C104}"/>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10" name="Picture 2" descr="C:\Users\Eric\AppData\Local\Temp\SNAGHTML102ee3e5.PNG">
            <a:extLst>
              <a:ext uri="{FF2B5EF4-FFF2-40B4-BE49-F238E27FC236}">
                <a16:creationId xmlns:a16="http://schemas.microsoft.com/office/drawing/2014/main" id="{A6DB5B58-78AA-C145-89A0-CD188C2C5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832" y="1801939"/>
            <a:ext cx="8118945" cy="39776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9E6BE50-D139-274D-9000-A16A880754B4}"/>
              </a:ext>
            </a:extLst>
          </p:cNvPr>
          <p:cNvSpPr txBox="1"/>
          <p:nvPr/>
        </p:nvSpPr>
        <p:spPr>
          <a:xfrm>
            <a:off x="4131841" y="1473369"/>
            <a:ext cx="5559441" cy="369332"/>
          </a:xfrm>
          <a:prstGeom prst="rect">
            <a:avLst/>
          </a:prstGeom>
          <a:noFill/>
        </p:spPr>
        <p:txBody>
          <a:bodyPr wrap="square" rtlCol="0">
            <a:spAutoFit/>
          </a:bodyPr>
          <a:lstStyle/>
          <a:p>
            <a:r>
              <a:rPr lang="en-US" b="1" dirty="0">
                <a:ln w="22225">
                  <a:noFill/>
                  <a:prstDash val="solid"/>
                </a:ln>
              </a:rPr>
              <a:t>Assemblage Data Table linked to specimens</a:t>
            </a:r>
          </a:p>
        </p:txBody>
      </p:sp>
    </p:spTree>
    <p:extLst>
      <p:ext uri="{BB962C8B-B14F-4D97-AF65-F5344CB8AC3E}">
        <p14:creationId xmlns:p14="http://schemas.microsoft.com/office/powerpoint/2010/main" val="51290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Introduction to paleo-databases: motivations and ecosystem</a:t>
            </a:r>
          </a:p>
        </p:txBody>
      </p:sp>
      <p:sp>
        <p:nvSpPr>
          <p:cNvPr id="4" name="Content Placeholder 3">
            <a:extLst>
              <a:ext uri="{FF2B5EF4-FFF2-40B4-BE49-F238E27FC236}">
                <a16:creationId xmlns:a16="http://schemas.microsoft.com/office/drawing/2014/main" id="{6BB836E7-4865-E840-8829-D6E50108EB46}"/>
              </a:ext>
            </a:extLst>
          </p:cNvPr>
          <p:cNvSpPr>
            <a:spLocks noGrp="1"/>
          </p:cNvSpPr>
          <p:nvPr>
            <p:ph idx="1"/>
          </p:nvPr>
        </p:nvSpPr>
        <p:spPr/>
        <p:txBody>
          <a:bodyPr/>
          <a:lstStyle/>
          <a:p>
            <a:pPr marL="0" indent="0">
              <a:buNone/>
            </a:pPr>
            <a:r>
              <a:rPr lang="en-US" dirty="0"/>
              <a:t>Based on the paper:</a:t>
            </a:r>
          </a:p>
          <a:p>
            <a:r>
              <a:rPr lang="en-US" dirty="0"/>
              <a:t>Williams J.W., Grimm E.C., Blois J.L., Charles D.F., Davis E.B., Goring S.J., Graham R.W., Smith A.J., Anderson M., Arroyo-</a:t>
            </a:r>
            <a:r>
              <a:rPr lang="en-US" dirty="0" err="1"/>
              <a:t>Cabrales</a:t>
            </a:r>
            <a:r>
              <a:rPr lang="en-US" dirty="0"/>
              <a:t> J., Ashworth A.C., Betancourt J.L., Bills B.W., Booth R.K., Buckland P.I., Curry B.B., </a:t>
            </a:r>
            <a:r>
              <a:rPr lang="en-US" dirty="0" err="1"/>
              <a:t>Giesecke</a:t>
            </a:r>
            <a:r>
              <a:rPr lang="en-US" dirty="0"/>
              <a:t> T., Jackson S.T., </a:t>
            </a:r>
            <a:r>
              <a:rPr lang="en-US" dirty="0" err="1"/>
              <a:t>Latorre</a:t>
            </a:r>
            <a:r>
              <a:rPr lang="en-US" dirty="0"/>
              <a:t> C., Nichols J., </a:t>
            </a:r>
            <a:r>
              <a:rPr lang="en-US" dirty="0" err="1"/>
              <a:t>Purdum</a:t>
            </a:r>
            <a:r>
              <a:rPr lang="en-US" dirty="0"/>
              <a:t> T., Roth R.E., Stryker M., &amp; </a:t>
            </a:r>
            <a:r>
              <a:rPr lang="en-US" dirty="0" err="1"/>
              <a:t>Takahara</a:t>
            </a:r>
            <a:r>
              <a:rPr lang="en-US" dirty="0"/>
              <a:t> H. (2018) The Neotoma Paleoecology Database, a multiproxy, international, community-curated data resource. </a:t>
            </a:r>
            <a:r>
              <a:rPr lang="en-US" i="1" dirty="0"/>
              <a:t>Quaternary Research</a:t>
            </a:r>
            <a:r>
              <a:rPr lang="en-US" dirty="0"/>
              <a:t>, </a:t>
            </a:r>
            <a:r>
              <a:rPr lang="en-US" b="1" dirty="0"/>
              <a:t>89</a:t>
            </a:r>
            <a:r>
              <a:rPr lang="en-US" dirty="0"/>
              <a:t>, 156–177. </a:t>
            </a:r>
          </a:p>
          <a:p>
            <a:endParaRPr lang="en-US" dirty="0"/>
          </a:p>
        </p:txBody>
      </p:sp>
      <p:sp>
        <p:nvSpPr>
          <p:cNvPr id="2" name="Slide Number Placeholder 1">
            <a:extLst>
              <a:ext uri="{FF2B5EF4-FFF2-40B4-BE49-F238E27FC236}">
                <a16:creationId xmlns:a16="http://schemas.microsoft.com/office/drawing/2014/main" id="{CEE40209-11AA-4548-994B-7BD51A79E5CF}"/>
              </a:ext>
            </a:extLst>
          </p:cNvPr>
          <p:cNvSpPr>
            <a:spLocks noGrp="1"/>
          </p:cNvSpPr>
          <p:nvPr>
            <p:ph type="sldNum" sz="quarter" idx="4"/>
          </p:nvPr>
        </p:nvSpPr>
        <p:spPr/>
        <p:txBody>
          <a:bodyPr/>
          <a:lstStyle/>
          <a:p>
            <a:fld id="{8595EA9C-6EBD-41EB-B224-99D5076C976A}" type="slidenum">
              <a:rPr lang="en-US" smtClean="0"/>
              <a:pPr/>
              <a:t>3</a:t>
            </a:fld>
            <a:endParaRPr lang="en-US" dirty="0"/>
          </a:p>
        </p:txBody>
      </p:sp>
      <p:sp>
        <p:nvSpPr>
          <p:cNvPr id="10" name="Footer Placeholder 9">
            <a:extLst>
              <a:ext uri="{FF2B5EF4-FFF2-40B4-BE49-F238E27FC236}">
                <a16:creationId xmlns:a16="http://schemas.microsoft.com/office/drawing/2014/main" id="{7E7AAAA6-03F0-F14D-AAFD-5F1F3DFF817E}"/>
              </a:ext>
            </a:extLst>
          </p:cNvPr>
          <p:cNvSpPr>
            <a:spLocks noGrp="1"/>
          </p:cNvSpPr>
          <p:nvPr>
            <p:ph type="ftr" sz="quarter" idx="3"/>
          </p:nvPr>
        </p:nvSpPr>
        <p:spPr/>
        <p:txBody>
          <a:bodyPr/>
          <a:lstStyle/>
          <a:p>
            <a:r>
              <a:rPr lang="en-US"/>
              <a:t>Neotoma Paleoecology Database</a:t>
            </a:r>
            <a:endParaRPr lang="en-US" dirty="0"/>
          </a:p>
        </p:txBody>
      </p:sp>
      <p:sp>
        <p:nvSpPr>
          <p:cNvPr id="11" name="Date Placeholder 10">
            <a:extLst>
              <a:ext uri="{FF2B5EF4-FFF2-40B4-BE49-F238E27FC236}">
                <a16:creationId xmlns:a16="http://schemas.microsoft.com/office/drawing/2014/main" id="{B135631E-E180-B645-982A-9F9AEA1622A5}"/>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723602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825A2E3-3645-BA4B-804C-E4E4058FEB0F}"/>
              </a:ext>
            </a:extLst>
          </p:cNvPr>
          <p:cNvSpPr>
            <a:spLocks noGrp="1"/>
          </p:cNvSpPr>
          <p:nvPr>
            <p:ph type="title"/>
          </p:nvPr>
        </p:nvSpPr>
        <p:spPr/>
        <p:txBody>
          <a:bodyPr/>
          <a:lstStyle/>
          <a:p>
            <a:r>
              <a:rPr lang="en-US" dirty="0"/>
              <a:t>Specimens: examples</a:t>
            </a:r>
          </a:p>
        </p:txBody>
      </p:sp>
      <p:sp>
        <p:nvSpPr>
          <p:cNvPr id="8" name="Footer Placeholder 7">
            <a:extLst>
              <a:ext uri="{FF2B5EF4-FFF2-40B4-BE49-F238E27FC236}">
                <a16:creationId xmlns:a16="http://schemas.microsoft.com/office/drawing/2014/main" id="{888629CF-2926-3844-8296-8E2CA4CAF468}"/>
              </a:ext>
            </a:extLst>
          </p:cNvPr>
          <p:cNvSpPr>
            <a:spLocks noGrp="1"/>
          </p:cNvSpPr>
          <p:nvPr>
            <p:ph type="ftr" sz="quarter" idx="3"/>
          </p:nvPr>
        </p:nvSpPr>
        <p:spPr/>
        <p:txBody>
          <a:bodyPr/>
          <a:lstStyle/>
          <a:p>
            <a:r>
              <a:rPr lang="en-US"/>
              <a:t>Neotoma Paleoecology Database</a:t>
            </a:r>
            <a:endParaRPr lang="en-US" dirty="0"/>
          </a:p>
        </p:txBody>
      </p:sp>
      <p:sp>
        <p:nvSpPr>
          <p:cNvPr id="5" name="Slide Number Placeholder 4">
            <a:extLst>
              <a:ext uri="{FF2B5EF4-FFF2-40B4-BE49-F238E27FC236}">
                <a16:creationId xmlns:a16="http://schemas.microsoft.com/office/drawing/2014/main" id="{E8423CD9-0954-1B4D-88A5-0A84FF913CBA}"/>
              </a:ext>
            </a:extLst>
          </p:cNvPr>
          <p:cNvSpPr>
            <a:spLocks noGrp="1"/>
          </p:cNvSpPr>
          <p:nvPr>
            <p:ph type="sldNum" sz="quarter" idx="4"/>
          </p:nvPr>
        </p:nvSpPr>
        <p:spPr/>
        <p:txBody>
          <a:bodyPr/>
          <a:lstStyle/>
          <a:p>
            <a:fld id="{6D22F896-40B5-4ADD-8801-0D06FADFA095}" type="slidenum">
              <a:rPr lang="en-US" smtClean="0"/>
              <a:t>30</a:t>
            </a:fld>
            <a:endParaRPr lang="en-US" dirty="0"/>
          </a:p>
        </p:txBody>
      </p:sp>
      <p:sp>
        <p:nvSpPr>
          <p:cNvPr id="9" name="Date Placeholder 8">
            <a:extLst>
              <a:ext uri="{FF2B5EF4-FFF2-40B4-BE49-F238E27FC236}">
                <a16:creationId xmlns:a16="http://schemas.microsoft.com/office/drawing/2014/main" id="{3DA0F472-5B98-3C4A-BC4A-E0823D122DC1}"/>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10" name="Picture 9">
            <a:extLst>
              <a:ext uri="{FF2B5EF4-FFF2-40B4-BE49-F238E27FC236}">
                <a16:creationId xmlns:a16="http://schemas.microsoft.com/office/drawing/2014/main" id="{A9233B2D-0E2B-F84C-9386-AF5934053471}"/>
              </a:ext>
            </a:extLst>
          </p:cNvPr>
          <p:cNvPicPr>
            <a:picLocks noChangeAspect="1"/>
          </p:cNvPicPr>
          <p:nvPr/>
        </p:nvPicPr>
        <p:blipFill>
          <a:blip r:embed="rId2"/>
          <a:stretch>
            <a:fillRect/>
          </a:stretch>
        </p:blipFill>
        <p:spPr>
          <a:xfrm>
            <a:off x="2250832" y="1856825"/>
            <a:ext cx="6970048" cy="3977639"/>
          </a:xfrm>
          <a:prstGeom prst="rect">
            <a:avLst/>
          </a:prstGeom>
        </p:spPr>
      </p:pic>
      <p:sp>
        <p:nvSpPr>
          <p:cNvPr id="11" name="TextBox 10">
            <a:extLst>
              <a:ext uri="{FF2B5EF4-FFF2-40B4-BE49-F238E27FC236}">
                <a16:creationId xmlns:a16="http://schemas.microsoft.com/office/drawing/2014/main" id="{FDEC615D-56B7-7E45-98F7-76CB9C9633BB}"/>
              </a:ext>
            </a:extLst>
          </p:cNvPr>
          <p:cNvSpPr txBox="1"/>
          <p:nvPr/>
        </p:nvSpPr>
        <p:spPr>
          <a:xfrm>
            <a:off x="4268097" y="1473369"/>
            <a:ext cx="2577950" cy="369332"/>
          </a:xfrm>
          <a:prstGeom prst="rect">
            <a:avLst/>
          </a:prstGeom>
          <a:noFill/>
        </p:spPr>
        <p:txBody>
          <a:bodyPr wrap="none" rtlCol="0">
            <a:spAutoFit/>
          </a:bodyPr>
          <a:lstStyle/>
          <a:p>
            <a:pPr algn="ctr"/>
            <a:r>
              <a:rPr lang="en-US" b="1" dirty="0">
                <a:ln w="22225">
                  <a:noFill/>
                  <a:prstDash val="solid"/>
                </a:ln>
              </a:rPr>
              <a:t>Specimen Data Table</a:t>
            </a:r>
          </a:p>
        </p:txBody>
      </p:sp>
    </p:spTree>
    <p:extLst>
      <p:ext uri="{BB962C8B-B14F-4D97-AF65-F5344CB8AC3E}">
        <p14:creationId xmlns:p14="http://schemas.microsoft.com/office/powerpoint/2010/main" val="1970255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F63CABD-4397-4B0F-A862-84656B86298F}"/>
              </a:ext>
            </a:extLst>
          </p:cNvPr>
          <p:cNvCxnSpPr/>
          <p:nvPr/>
        </p:nvCxnSpPr>
        <p:spPr>
          <a:xfrm>
            <a:off x="1524000" y="148590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C:\Users\Eric\AppData\Local\Temp\SNAGHTML1034fed2.PNG">
            <a:extLst>
              <a:ext uri="{FF2B5EF4-FFF2-40B4-BE49-F238E27FC236}">
                <a16:creationId xmlns:a16="http://schemas.microsoft.com/office/drawing/2014/main" id="{2678722F-541F-47B6-979A-8D72D3175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286" y="1522037"/>
            <a:ext cx="9141715" cy="447871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A786A855-512A-F64B-B971-F7EE4604E81A}"/>
              </a:ext>
            </a:extLst>
          </p:cNvPr>
          <p:cNvSpPr>
            <a:spLocks noGrp="1"/>
          </p:cNvSpPr>
          <p:nvPr>
            <p:ph type="title"/>
          </p:nvPr>
        </p:nvSpPr>
        <p:spPr/>
        <p:txBody>
          <a:bodyPr/>
          <a:lstStyle/>
          <a:p>
            <a:r>
              <a:rPr lang="en-US" sz="3600" dirty="0"/>
              <a:t>Specimens: also linked to radiocarbon dates</a:t>
            </a:r>
          </a:p>
        </p:txBody>
      </p:sp>
      <p:sp>
        <p:nvSpPr>
          <p:cNvPr id="7" name="Footer Placeholder 6">
            <a:extLst>
              <a:ext uri="{FF2B5EF4-FFF2-40B4-BE49-F238E27FC236}">
                <a16:creationId xmlns:a16="http://schemas.microsoft.com/office/drawing/2014/main" id="{2BBF0E99-F822-F14C-ABDE-48A6BBA4CDA8}"/>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B034FEF9-2667-8E46-B619-18B53E01874E}"/>
              </a:ext>
            </a:extLst>
          </p:cNvPr>
          <p:cNvSpPr>
            <a:spLocks noGrp="1"/>
          </p:cNvSpPr>
          <p:nvPr>
            <p:ph type="sldNum" sz="quarter" idx="4"/>
          </p:nvPr>
        </p:nvSpPr>
        <p:spPr/>
        <p:txBody>
          <a:bodyPr/>
          <a:lstStyle/>
          <a:p>
            <a:fld id="{6D22F896-40B5-4ADD-8801-0D06FADFA095}" type="slidenum">
              <a:rPr lang="en-US" smtClean="0"/>
              <a:t>31</a:t>
            </a:fld>
            <a:endParaRPr lang="en-US" dirty="0"/>
          </a:p>
        </p:txBody>
      </p:sp>
      <p:sp>
        <p:nvSpPr>
          <p:cNvPr id="8" name="Date Placeholder 7">
            <a:extLst>
              <a:ext uri="{FF2B5EF4-FFF2-40B4-BE49-F238E27FC236}">
                <a16:creationId xmlns:a16="http://schemas.microsoft.com/office/drawing/2014/main" id="{75C793BE-10AE-E143-94D5-DDE9629C2E68}"/>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830174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F63CABD-4397-4B0F-A862-84656B86298F}"/>
              </a:ext>
            </a:extLst>
          </p:cNvPr>
          <p:cNvCxnSpPr/>
          <p:nvPr/>
        </p:nvCxnSpPr>
        <p:spPr>
          <a:xfrm>
            <a:off x="1524000" y="148590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9218" name="Picture 2" descr="C:\Users\Eric\AppData\Local\Temp\SNAGHTML1040984e.PNG">
            <a:extLst>
              <a:ext uri="{FF2B5EF4-FFF2-40B4-BE49-F238E27FC236}">
                <a16:creationId xmlns:a16="http://schemas.microsoft.com/office/drawing/2014/main" id="{6BC6F523-AAD0-42DD-80FE-CDDA4CC12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08762"/>
            <a:ext cx="9144000" cy="433863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07CC9454-3EA6-F441-869B-15EDBBFC071C}"/>
              </a:ext>
            </a:extLst>
          </p:cNvPr>
          <p:cNvSpPr>
            <a:spLocks noGrp="1"/>
          </p:cNvSpPr>
          <p:nvPr>
            <p:ph type="title"/>
          </p:nvPr>
        </p:nvSpPr>
        <p:spPr/>
        <p:txBody>
          <a:bodyPr/>
          <a:lstStyle/>
          <a:p>
            <a:r>
              <a:rPr lang="en-US" dirty="0"/>
              <a:t>Specimens: linked to isotopes (C)</a:t>
            </a:r>
          </a:p>
        </p:txBody>
      </p:sp>
      <p:sp>
        <p:nvSpPr>
          <p:cNvPr id="7" name="Footer Placeholder 6">
            <a:extLst>
              <a:ext uri="{FF2B5EF4-FFF2-40B4-BE49-F238E27FC236}">
                <a16:creationId xmlns:a16="http://schemas.microsoft.com/office/drawing/2014/main" id="{BC74210E-C9F0-A849-9013-65D78B70480A}"/>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79A33D10-A7D1-C043-8513-7B64BD9AF6D6}"/>
              </a:ext>
            </a:extLst>
          </p:cNvPr>
          <p:cNvSpPr>
            <a:spLocks noGrp="1"/>
          </p:cNvSpPr>
          <p:nvPr>
            <p:ph type="sldNum" sz="quarter" idx="4"/>
          </p:nvPr>
        </p:nvSpPr>
        <p:spPr/>
        <p:txBody>
          <a:bodyPr/>
          <a:lstStyle/>
          <a:p>
            <a:fld id="{6D22F896-40B5-4ADD-8801-0D06FADFA095}" type="slidenum">
              <a:rPr lang="en-US" smtClean="0"/>
              <a:t>32</a:t>
            </a:fld>
            <a:endParaRPr lang="en-US" dirty="0"/>
          </a:p>
        </p:txBody>
      </p:sp>
      <p:sp>
        <p:nvSpPr>
          <p:cNvPr id="8" name="Date Placeholder 7">
            <a:extLst>
              <a:ext uri="{FF2B5EF4-FFF2-40B4-BE49-F238E27FC236}">
                <a16:creationId xmlns:a16="http://schemas.microsoft.com/office/drawing/2014/main" id="{2C93C612-FAD3-BF4B-BB29-653AE9708931}"/>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2125837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F63CABD-4397-4B0F-A862-84656B86298F}"/>
              </a:ext>
            </a:extLst>
          </p:cNvPr>
          <p:cNvCxnSpPr/>
          <p:nvPr/>
        </p:nvCxnSpPr>
        <p:spPr>
          <a:xfrm>
            <a:off x="1524000" y="148590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4338" name="Picture 2" descr="C:\Users\Eric\AppData\Local\Temp\SNAGHTML1047930c.PNG">
            <a:extLst>
              <a:ext uri="{FF2B5EF4-FFF2-40B4-BE49-F238E27FC236}">
                <a16:creationId xmlns:a16="http://schemas.microsoft.com/office/drawing/2014/main" id="{97457E15-AAF3-4E7D-8F48-C3DEF61F3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08762"/>
            <a:ext cx="9144000" cy="433863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D970AAA1-A072-2F41-B422-2CA568278FDA}"/>
              </a:ext>
            </a:extLst>
          </p:cNvPr>
          <p:cNvSpPr>
            <a:spLocks noGrp="1"/>
          </p:cNvSpPr>
          <p:nvPr>
            <p:ph type="title"/>
          </p:nvPr>
        </p:nvSpPr>
        <p:spPr/>
        <p:txBody>
          <a:bodyPr/>
          <a:lstStyle/>
          <a:p>
            <a:r>
              <a:rPr lang="en-US" dirty="0"/>
              <a:t>Specimen isotopes: rich metadata</a:t>
            </a:r>
          </a:p>
        </p:txBody>
      </p:sp>
      <p:sp>
        <p:nvSpPr>
          <p:cNvPr id="7" name="Footer Placeholder 6">
            <a:extLst>
              <a:ext uri="{FF2B5EF4-FFF2-40B4-BE49-F238E27FC236}">
                <a16:creationId xmlns:a16="http://schemas.microsoft.com/office/drawing/2014/main" id="{68C9194F-76FE-5843-9BF6-23412EE6EAFC}"/>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3C7ED37F-F495-F041-BF5A-EEADFD6800D5}"/>
              </a:ext>
            </a:extLst>
          </p:cNvPr>
          <p:cNvSpPr>
            <a:spLocks noGrp="1"/>
          </p:cNvSpPr>
          <p:nvPr>
            <p:ph type="sldNum" sz="quarter" idx="4"/>
          </p:nvPr>
        </p:nvSpPr>
        <p:spPr/>
        <p:txBody>
          <a:bodyPr/>
          <a:lstStyle/>
          <a:p>
            <a:fld id="{6D22F896-40B5-4ADD-8801-0D06FADFA095}" type="slidenum">
              <a:rPr lang="en-US" smtClean="0"/>
              <a:t>33</a:t>
            </a:fld>
            <a:endParaRPr lang="en-US" dirty="0"/>
          </a:p>
        </p:txBody>
      </p:sp>
      <p:sp>
        <p:nvSpPr>
          <p:cNvPr id="8" name="Date Placeholder 7">
            <a:extLst>
              <a:ext uri="{FF2B5EF4-FFF2-40B4-BE49-F238E27FC236}">
                <a16:creationId xmlns:a16="http://schemas.microsoft.com/office/drawing/2014/main" id="{2CBE67CA-D201-2C45-8564-2A7195E22D77}"/>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2916935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F63CABD-4397-4B0F-A862-84656B86298F}"/>
              </a:ext>
            </a:extLst>
          </p:cNvPr>
          <p:cNvCxnSpPr/>
          <p:nvPr/>
        </p:nvCxnSpPr>
        <p:spPr>
          <a:xfrm>
            <a:off x="1524000" y="148590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descr="C:\Users\Eric\AppData\Local\Temp\SNAGHTML104190d7.PNG">
            <a:extLst>
              <a:ext uri="{FF2B5EF4-FFF2-40B4-BE49-F238E27FC236}">
                <a16:creationId xmlns:a16="http://schemas.microsoft.com/office/drawing/2014/main" id="{09EAFC04-4304-41B9-8B33-52F4D1E68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07332"/>
            <a:ext cx="9144000" cy="433863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54216EB6-45DB-7344-8661-3D395DD1F79D}"/>
              </a:ext>
            </a:extLst>
          </p:cNvPr>
          <p:cNvSpPr>
            <a:spLocks noGrp="1"/>
          </p:cNvSpPr>
          <p:nvPr>
            <p:ph type="title"/>
          </p:nvPr>
        </p:nvSpPr>
        <p:spPr/>
        <p:txBody>
          <a:bodyPr/>
          <a:lstStyle/>
          <a:p>
            <a:r>
              <a:rPr lang="en-US" dirty="0"/>
              <a:t>Specimens: linked to isotopes (N)</a:t>
            </a:r>
          </a:p>
        </p:txBody>
      </p:sp>
      <p:sp>
        <p:nvSpPr>
          <p:cNvPr id="7" name="Footer Placeholder 6">
            <a:extLst>
              <a:ext uri="{FF2B5EF4-FFF2-40B4-BE49-F238E27FC236}">
                <a16:creationId xmlns:a16="http://schemas.microsoft.com/office/drawing/2014/main" id="{B9B40025-B51F-C842-AE17-492661EE6771}"/>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2D8705F6-3E45-DF4D-AE30-421E67C1CBEE}"/>
              </a:ext>
            </a:extLst>
          </p:cNvPr>
          <p:cNvSpPr>
            <a:spLocks noGrp="1"/>
          </p:cNvSpPr>
          <p:nvPr>
            <p:ph type="sldNum" sz="quarter" idx="4"/>
          </p:nvPr>
        </p:nvSpPr>
        <p:spPr/>
        <p:txBody>
          <a:bodyPr/>
          <a:lstStyle/>
          <a:p>
            <a:fld id="{6D22F896-40B5-4ADD-8801-0D06FADFA095}" type="slidenum">
              <a:rPr lang="en-US" smtClean="0"/>
              <a:t>34</a:t>
            </a:fld>
            <a:endParaRPr lang="en-US" dirty="0"/>
          </a:p>
        </p:txBody>
      </p:sp>
      <p:sp>
        <p:nvSpPr>
          <p:cNvPr id="8" name="Date Placeholder 7">
            <a:extLst>
              <a:ext uri="{FF2B5EF4-FFF2-40B4-BE49-F238E27FC236}">
                <a16:creationId xmlns:a16="http://schemas.microsoft.com/office/drawing/2014/main" id="{25BA6ADB-5BDC-0E47-80B9-D73E61282ECE}"/>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990611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F63CABD-4397-4B0F-A862-84656B86298F}"/>
              </a:ext>
            </a:extLst>
          </p:cNvPr>
          <p:cNvCxnSpPr/>
          <p:nvPr/>
        </p:nvCxnSpPr>
        <p:spPr>
          <a:xfrm>
            <a:off x="1524000" y="148590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1266" name="Picture 2" descr="C:\Users\Eric\AppData\Local\Temp\SNAGHTML10432d31.PNG">
            <a:extLst>
              <a:ext uri="{FF2B5EF4-FFF2-40B4-BE49-F238E27FC236}">
                <a16:creationId xmlns:a16="http://schemas.microsoft.com/office/drawing/2014/main" id="{434F33D8-65FC-4652-B8DD-B9190AAC3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08762"/>
            <a:ext cx="9144000" cy="433863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C0C56A30-F399-9B45-8777-D3D7DF89B4E2}"/>
              </a:ext>
            </a:extLst>
          </p:cNvPr>
          <p:cNvSpPr>
            <a:spLocks noGrp="1"/>
          </p:cNvSpPr>
          <p:nvPr>
            <p:ph type="title"/>
          </p:nvPr>
        </p:nvSpPr>
        <p:spPr/>
        <p:txBody>
          <a:bodyPr/>
          <a:lstStyle/>
          <a:p>
            <a:r>
              <a:rPr lang="en-US" dirty="0"/>
              <a:t>Specimens: linked to isotopes (O)</a:t>
            </a:r>
          </a:p>
        </p:txBody>
      </p:sp>
      <p:sp>
        <p:nvSpPr>
          <p:cNvPr id="7" name="Footer Placeholder 6">
            <a:extLst>
              <a:ext uri="{FF2B5EF4-FFF2-40B4-BE49-F238E27FC236}">
                <a16:creationId xmlns:a16="http://schemas.microsoft.com/office/drawing/2014/main" id="{4AAAE104-041D-9747-9CA1-D9D5EDF2CBC2}"/>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B65BA712-33F1-CE45-867C-CF252F490F15}"/>
              </a:ext>
            </a:extLst>
          </p:cNvPr>
          <p:cNvSpPr>
            <a:spLocks noGrp="1"/>
          </p:cNvSpPr>
          <p:nvPr>
            <p:ph type="sldNum" sz="quarter" idx="4"/>
          </p:nvPr>
        </p:nvSpPr>
        <p:spPr/>
        <p:txBody>
          <a:bodyPr/>
          <a:lstStyle/>
          <a:p>
            <a:fld id="{6D22F896-40B5-4ADD-8801-0D06FADFA095}" type="slidenum">
              <a:rPr lang="en-US" smtClean="0"/>
              <a:t>35</a:t>
            </a:fld>
            <a:endParaRPr lang="en-US" dirty="0"/>
          </a:p>
        </p:txBody>
      </p:sp>
      <p:sp>
        <p:nvSpPr>
          <p:cNvPr id="8" name="Date Placeholder 7">
            <a:extLst>
              <a:ext uri="{FF2B5EF4-FFF2-40B4-BE49-F238E27FC236}">
                <a16:creationId xmlns:a16="http://schemas.microsoft.com/office/drawing/2014/main" id="{CFA197C2-32BC-2541-AB23-7C5F8A84998D}"/>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3621005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F63CABD-4397-4B0F-A862-84656B86298F}"/>
              </a:ext>
            </a:extLst>
          </p:cNvPr>
          <p:cNvCxnSpPr/>
          <p:nvPr/>
        </p:nvCxnSpPr>
        <p:spPr>
          <a:xfrm>
            <a:off x="1524000" y="148590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376096D-EA35-4025-9642-B7DDD1D312A3}"/>
              </a:ext>
            </a:extLst>
          </p:cNvPr>
          <p:cNvPicPr>
            <a:picLocks noChangeAspect="1"/>
          </p:cNvPicPr>
          <p:nvPr/>
        </p:nvPicPr>
        <p:blipFill>
          <a:blip r:embed="rId2"/>
          <a:stretch>
            <a:fillRect/>
          </a:stretch>
        </p:blipFill>
        <p:spPr>
          <a:xfrm>
            <a:off x="1524000" y="1508762"/>
            <a:ext cx="9144000" cy="4338441"/>
          </a:xfrm>
          <a:prstGeom prst="rect">
            <a:avLst/>
          </a:prstGeom>
        </p:spPr>
      </p:pic>
      <p:sp>
        <p:nvSpPr>
          <p:cNvPr id="10" name="Title 9">
            <a:extLst>
              <a:ext uri="{FF2B5EF4-FFF2-40B4-BE49-F238E27FC236}">
                <a16:creationId xmlns:a16="http://schemas.microsoft.com/office/drawing/2014/main" id="{E1830E38-F462-A143-A894-FA7549B5052C}"/>
              </a:ext>
            </a:extLst>
          </p:cNvPr>
          <p:cNvSpPr>
            <a:spLocks noGrp="1"/>
          </p:cNvSpPr>
          <p:nvPr>
            <p:ph type="title"/>
          </p:nvPr>
        </p:nvSpPr>
        <p:spPr/>
        <p:txBody>
          <a:bodyPr/>
          <a:lstStyle/>
          <a:p>
            <a:r>
              <a:rPr lang="en-US" dirty="0"/>
              <a:t>Specimens: linked to isotopes (H)</a:t>
            </a:r>
          </a:p>
        </p:txBody>
      </p:sp>
      <p:sp>
        <p:nvSpPr>
          <p:cNvPr id="8" name="Footer Placeholder 7">
            <a:extLst>
              <a:ext uri="{FF2B5EF4-FFF2-40B4-BE49-F238E27FC236}">
                <a16:creationId xmlns:a16="http://schemas.microsoft.com/office/drawing/2014/main" id="{FCAE6FC5-00CC-7D40-AFF2-78BD6CBAE57B}"/>
              </a:ext>
            </a:extLst>
          </p:cNvPr>
          <p:cNvSpPr>
            <a:spLocks noGrp="1"/>
          </p:cNvSpPr>
          <p:nvPr>
            <p:ph type="ftr" sz="quarter" idx="3"/>
          </p:nvPr>
        </p:nvSpPr>
        <p:spPr/>
        <p:txBody>
          <a:bodyPr/>
          <a:lstStyle/>
          <a:p>
            <a:r>
              <a:rPr lang="en-US"/>
              <a:t>Neotoma Paleoecology Database</a:t>
            </a:r>
            <a:endParaRPr lang="en-US" dirty="0"/>
          </a:p>
        </p:txBody>
      </p:sp>
      <p:sp>
        <p:nvSpPr>
          <p:cNvPr id="5" name="Slide Number Placeholder 4">
            <a:extLst>
              <a:ext uri="{FF2B5EF4-FFF2-40B4-BE49-F238E27FC236}">
                <a16:creationId xmlns:a16="http://schemas.microsoft.com/office/drawing/2014/main" id="{90BDD5AE-AB17-BA46-8644-E9F0EE5D4B87}"/>
              </a:ext>
            </a:extLst>
          </p:cNvPr>
          <p:cNvSpPr>
            <a:spLocks noGrp="1"/>
          </p:cNvSpPr>
          <p:nvPr>
            <p:ph type="sldNum" sz="quarter" idx="4"/>
          </p:nvPr>
        </p:nvSpPr>
        <p:spPr/>
        <p:txBody>
          <a:bodyPr/>
          <a:lstStyle/>
          <a:p>
            <a:fld id="{6D22F896-40B5-4ADD-8801-0D06FADFA095}" type="slidenum">
              <a:rPr lang="en-US" smtClean="0"/>
              <a:t>36</a:t>
            </a:fld>
            <a:endParaRPr lang="en-US" dirty="0"/>
          </a:p>
        </p:txBody>
      </p:sp>
      <p:sp>
        <p:nvSpPr>
          <p:cNvPr id="9" name="Date Placeholder 8">
            <a:extLst>
              <a:ext uri="{FF2B5EF4-FFF2-40B4-BE49-F238E27FC236}">
                <a16:creationId xmlns:a16="http://schemas.microsoft.com/office/drawing/2014/main" id="{8B0E6535-7C34-4942-ACBA-DCA616A266BE}"/>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3378822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PollenHRC.png"/>
          <p:cNvPicPr>
            <a:picLocks noChangeAspect="1"/>
          </p:cNvPicPr>
          <p:nvPr/>
        </p:nvPicPr>
        <p:blipFill>
          <a:blip r:embed="rId2" cstate="screen"/>
          <a:srcRect/>
          <a:stretch>
            <a:fillRect/>
          </a:stretch>
        </p:blipFill>
        <p:spPr bwMode="auto">
          <a:xfrm>
            <a:off x="8839200" y="2"/>
            <a:ext cx="1828800" cy="1362075"/>
          </a:xfrm>
          <a:prstGeom prst="rect">
            <a:avLst/>
          </a:prstGeom>
          <a:noFill/>
          <a:ln w="9525">
            <a:noFill/>
            <a:miter lim="800000"/>
            <a:headEnd/>
            <a:tailEnd/>
          </a:ln>
        </p:spPr>
      </p:pic>
      <p:sp>
        <p:nvSpPr>
          <p:cNvPr id="3" name="Text Box 2"/>
          <p:cNvSpPr txBox="1">
            <a:spLocks noChangeArrowheads="1"/>
          </p:cNvSpPr>
          <p:nvPr/>
        </p:nvSpPr>
        <p:spPr bwMode="auto">
          <a:xfrm>
            <a:off x="2681933" y="187156"/>
            <a:ext cx="6282810" cy="646331"/>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3600" b="1" dirty="0">
                <a:ln w="50800"/>
                <a:latin typeface="Calibri" pitchFamily="34" charset="0"/>
              </a:rPr>
              <a:t>Time in Neotoma: Key Concepts</a:t>
            </a:r>
          </a:p>
        </p:txBody>
      </p:sp>
      <p:sp>
        <p:nvSpPr>
          <p:cNvPr id="6" name="TextBox 5"/>
          <p:cNvSpPr txBox="1"/>
          <p:nvPr/>
        </p:nvSpPr>
        <p:spPr>
          <a:xfrm>
            <a:off x="1690915" y="1259559"/>
            <a:ext cx="8699967" cy="3970318"/>
          </a:xfrm>
          <a:prstGeom prst="rect">
            <a:avLst/>
          </a:prstGeom>
          <a:noFill/>
        </p:spPr>
        <p:txBody>
          <a:bodyPr wrap="square" rtlCol="0">
            <a:spAutoFit/>
          </a:bodyPr>
          <a:lstStyle/>
          <a:p>
            <a:pPr algn="ctr"/>
            <a:r>
              <a:rPr lang="en-US" sz="3200" dirty="0"/>
              <a:t>The Neotoma data model for time is based on three related concepts</a:t>
            </a:r>
          </a:p>
          <a:p>
            <a:endParaRPr lang="en-US" dirty="0"/>
          </a:p>
          <a:p>
            <a:endParaRPr lang="en-US" dirty="0"/>
          </a:p>
          <a:p>
            <a:pPr marL="514338" indent="-514338">
              <a:buFont typeface="+mj-lt"/>
              <a:buAutoNum type="arabicPeriod"/>
            </a:pPr>
            <a:r>
              <a:rPr lang="en-US" sz="2800" b="1" dirty="0"/>
              <a:t>Age Controls</a:t>
            </a:r>
          </a:p>
          <a:p>
            <a:pPr marL="514338" indent="-514338">
              <a:buFont typeface="+mj-lt"/>
              <a:buAutoNum type="arabicPeriod"/>
            </a:pPr>
            <a:endParaRPr lang="en-US" sz="2800" b="1" dirty="0"/>
          </a:p>
          <a:p>
            <a:pPr marL="514338" indent="-514338">
              <a:buFont typeface="+mj-lt"/>
              <a:buAutoNum type="arabicPeriod"/>
            </a:pPr>
            <a:r>
              <a:rPr lang="en-US" sz="2800" b="1" dirty="0"/>
              <a:t>Age-Depth Models</a:t>
            </a:r>
          </a:p>
          <a:p>
            <a:pPr marL="514338" indent="-514338">
              <a:buFont typeface="+mj-lt"/>
              <a:buAutoNum type="arabicPeriod"/>
            </a:pPr>
            <a:endParaRPr lang="en-US" sz="2800" b="1" dirty="0"/>
          </a:p>
          <a:p>
            <a:pPr marL="514338" indent="-514338">
              <a:buFont typeface="+mj-lt"/>
              <a:buAutoNum type="arabicPeriod"/>
            </a:pPr>
            <a:r>
              <a:rPr lang="en-US" sz="2800" b="1" dirty="0"/>
              <a:t>Chronologies</a:t>
            </a:r>
          </a:p>
        </p:txBody>
      </p:sp>
      <p:cxnSp>
        <p:nvCxnSpPr>
          <p:cNvPr id="11" name="Straight Arrow Connector 10"/>
          <p:cNvCxnSpPr/>
          <p:nvPr/>
        </p:nvCxnSpPr>
        <p:spPr>
          <a:xfrm>
            <a:off x="6988279" y="3744156"/>
            <a:ext cx="0" cy="468296"/>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9312724" y="3744156"/>
            <a:ext cx="0" cy="468296"/>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6078999" y="4212452"/>
            <a:ext cx="4143009" cy="1296184"/>
          </a:xfrm>
          <a:prstGeom prst="roundRect">
            <a:avLst/>
          </a:prstGeom>
          <a:solidFill>
            <a:schemeClr val="bg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Chronologies</a:t>
            </a:r>
          </a:p>
        </p:txBody>
      </p:sp>
      <p:sp>
        <p:nvSpPr>
          <p:cNvPr id="8" name="Rounded Rectangle 7"/>
          <p:cNvSpPr/>
          <p:nvPr/>
        </p:nvSpPr>
        <p:spPr>
          <a:xfrm>
            <a:off x="6078998" y="2758038"/>
            <a:ext cx="1818564" cy="1103777"/>
          </a:xfrm>
          <a:prstGeom prst="roundRect">
            <a:avLst/>
          </a:prstGeom>
          <a:solidFill>
            <a:schemeClr val="bg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Age </a:t>
            </a:r>
          </a:p>
          <a:p>
            <a:pPr algn="ctr"/>
            <a:r>
              <a:rPr lang="en-US" dirty="0"/>
              <a:t>Controls</a:t>
            </a:r>
          </a:p>
        </p:txBody>
      </p:sp>
      <p:sp>
        <p:nvSpPr>
          <p:cNvPr id="9" name="Rounded Rectangle 8"/>
          <p:cNvSpPr/>
          <p:nvPr/>
        </p:nvSpPr>
        <p:spPr>
          <a:xfrm>
            <a:off x="8403443" y="2758038"/>
            <a:ext cx="1818564" cy="1103777"/>
          </a:xfrm>
          <a:prstGeom prst="roundRect">
            <a:avLst/>
          </a:prstGeom>
          <a:solidFill>
            <a:schemeClr val="bg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Age-Depth Models</a:t>
            </a:r>
          </a:p>
        </p:txBody>
      </p:sp>
      <p:sp>
        <p:nvSpPr>
          <p:cNvPr id="4" name="Slide Number Placeholder 3">
            <a:extLst>
              <a:ext uri="{FF2B5EF4-FFF2-40B4-BE49-F238E27FC236}">
                <a16:creationId xmlns:a16="http://schemas.microsoft.com/office/drawing/2014/main" id="{A2A0CD3E-0F03-F144-941A-B991726E344D}"/>
              </a:ext>
            </a:extLst>
          </p:cNvPr>
          <p:cNvSpPr>
            <a:spLocks noGrp="1"/>
          </p:cNvSpPr>
          <p:nvPr>
            <p:ph type="sldNum" sz="quarter" idx="4"/>
          </p:nvPr>
        </p:nvSpPr>
        <p:spPr>
          <a:xfrm>
            <a:off x="7010400" y="6492877"/>
            <a:ext cx="2844800" cy="365125"/>
          </a:xfrm>
        </p:spPr>
        <p:txBody>
          <a:bodyPr/>
          <a:lstStyle/>
          <a:p>
            <a:pPr>
              <a:defRPr/>
            </a:pPr>
            <a:fld id="{8595EA9C-6EBD-41EB-B224-99D5076C976A}" type="slidenum">
              <a:rPr lang="en-US" smtClean="0"/>
              <a:pPr>
                <a:defRPr/>
              </a:pPr>
              <a:t>37</a:t>
            </a:fld>
            <a:endParaRPr lang="en-US" dirty="0"/>
          </a:p>
        </p:txBody>
      </p:sp>
      <p:sp>
        <p:nvSpPr>
          <p:cNvPr id="10" name="Footer Placeholder 9">
            <a:extLst>
              <a:ext uri="{FF2B5EF4-FFF2-40B4-BE49-F238E27FC236}">
                <a16:creationId xmlns:a16="http://schemas.microsoft.com/office/drawing/2014/main" id="{0B4313A1-B84A-294B-AD41-038BB47A26FE}"/>
              </a:ext>
            </a:extLst>
          </p:cNvPr>
          <p:cNvSpPr>
            <a:spLocks noGrp="1"/>
          </p:cNvSpPr>
          <p:nvPr>
            <p:ph type="ftr" sz="quarter" idx="3"/>
          </p:nvPr>
        </p:nvSpPr>
        <p:spPr/>
        <p:txBody>
          <a:bodyPr/>
          <a:lstStyle/>
          <a:p>
            <a:r>
              <a:rPr lang="en-US"/>
              <a:t>Neotoma Paleoecology Database</a:t>
            </a:r>
            <a:endParaRPr lang="en-US" dirty="0"/>
          </a:p>
        </p:txBody>
      </p:sp>
      <p:sp>
        <p:nvSpPr>
          <p:cNvPr id="13" name="Date Placeholder 12">
            <a:extLst>
              <a:ext uri="{FF2B5EF4-FFF2-40B4-BE49-F238E27FC236}">
                <a16:creationId xmlns:a16="http://schemas.microsoft.com/office/drawing/2014/main" id="{27E7BED4-E544-A743-A791-A1778EFEFDF3}"/>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213108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6126" y="1040121"/>
            <a:ext cx="4786299" cy="4777757"/>
          </a:xfrm>
          <a:prstGeom prst="rect">
            <a:avLst/>
          </a:prstGeom>
        </p:spPr>
      </p:pic>
      <p:sp>
        <p:nvSpPr>
          <p:cNvPr id="5" name="Rectangle 4"/>
          <p:cNvSpPr/>
          <p:nvPr/>
        </p:nvSpPr>
        <p:spPr>
          <a:xfrm>
            <a:off x="569575" y="1182230"/>
            <a:ext cx="6015280" cy="4493538"/>
          </a:xfrm>
          <a:prstGeom prst="rect">
            <a:avLst/>
          </a:prstGeom>
        </p:spPr>
        <p:txBody>
          <a:bodyPr wrap="square">
            <a:spAutoFit/>
          </a:bodyPr>
          <a:lstStyle/>
          <a:p>
            <a:r>
              <a:rPr lang="en-US" sz="2200" b="1" i="1" dirty="0"/>
              <a:t>Age controls</a:t>
            </a:r>
            <a:r>
              <a:rPr lang="en-US" sz="2200" dirty="0"/>
              <a:t>: an estimate of absolute age for a sample within a core or stratigraphic profile that is used to constrain an age model (e.g. radiocarbon dates) </a:t>
            </a:r>
          </a:p>
          <a:p>
            <a:endParaRPr lang="en-US" sz="2200" b="1" i="1" dirty="0"/>
          </a:p>
          <a:p>
            <a:r>
              <a:rPr lang="en-US" sz="2200" b="1" i="1" dirty="0"/>
              <a:t>Age-depth model</a:t>
            </a:r>
            <a:r>
              <a:rPr lang="en-US" sz="2200" i="1" dirty="0"/>
              <a:t>: </a:t>
            </a:r>
            <a:r>
              <a:rPr lang="en-US" sz="2200" dirty="0"/>
              <a:t>an algorithm used to estimate the age-depth relationship for a given stratigraphic profile. </a:t>
            </a:r>
          </a:p>
          <a:p>
            <a:endParaRPr lang="en-US" sz="2200" dirty="0"/>
          </a:p>
          <a:p>
            <a:r>
              <a:rPr lang="en-US" sz="2200" b="1" i="1" dirty="0"/>
              <a:t>Chronology:</a:t>
            </a:r>
            <a:r>
              <a:rPr lang="en-US" sz="2200" i="1" dirty="0"/>
              <a:t> </a:t>
            </a:r>
            <a:r>
              <a:rPr lang="en-US" sz="2200" dirty="0"/>
              <a:t>the series of estimated ages for a set of samples in a collection unit, linked to a particular combination of age controls and age-depth models</a:t>
            </a:r>
          </a:p>
        </p:txBody>
      </p:sp>
      <p:sp>
        <p:nvSpPr>
          <p:cNvPr id="6" name="Text Box 2"/>
          <p:cNvSpPr txBox="1">
            <a:spLocks noChangeArrowheads="1"/>
          </p:cNvSpPr>
          <p:nvPr/>
        </p:nvSpPr>
        <p:spPr bwMode="auto">
          <a:xfrm>
            <a:off x="2681933" y="187156"/>
            <a:ext cx="6282810" cy="646331"/>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3600" b="1" dirty="0">
                <a:ln w="50800"/>
                <a:latin typeface="Calibri" pitchFamily="34" charset="0"/>
              </a:rPr>
              <a:t>Time in Neotoma</a:t>
            </a:r>
            <a:r>
              <a:rPr lang="en-US" sz="3600" b="1">
                <a:ln w="50800"/>
                <a:latin typeface="Calibri" pitchFamily="34" charset="0"/>
              </a:rPr>
              <a:t>: Key </a:t>
            </a:r>
            <a:r>
              <a:rPr lang="en-US" sz="3600" b="1" dirty="0">
                <a:ln w="50800"/>
                <a:latin typeface="Calibri" pitchFamily="34" charset="0"/>
              </a:rPr>
              <a:t>Concepts</a:t>
            </a:r>
          </a:p>
        </p:txBody>
      </p:sp>
      <p:sp>
        <p:nvSpPr>
          <p:cNvPr id="2" name="Slide Number Placeholder 1">
            <a:extLst>
              <a:ext uri="{FF2B5EF4-FFF2-40B4-BE49-F238E27FC236}">
                <a16:creationId xmlns:a16="http://schemas.microsoft.com/office/drawing/2014/main" id="{2B389F1C-A6CE-CA44-A017-EB6F77B847F3}"/>
              </a:ext>
            </a:extLst>
          </p:cNvPr>
          <p:cNvSpPr>
            <a:spLocks noGrp="1"/>
          </p:cNvSpPr>
          <p:nvPr>
            <p:ph type="sldNum" sz="quarter" idx="4"/>
          </p:nvPr>
        </p:nvSpPr>
        <p:spPr>
          <a:xfrm>
            <a:off x="7010400" y="6492877"/>
            <a:ext cx="2844800" cy="365125"/>
          </a:xfrm>
        </p:spPr>
        <p:txBody>
          <a:bodyPr/>
          <a:lstStyle/>
          <a:p>
            <a:pPr>
              <a:defRPr/>
            </a:pPr>
            <a:fld id="{8595EA9C-6EBD-41EB-B224-99D5076C976A}" type="slidenum">
              <a:rPr lang="en-US" smtClean="0"/>
              <a:pPr>
                <a:defRPr/>
              </a:pPr>
              <a:t>38</a:t>
            </a:fld>
            <a:endParaRPr lang="en-US" dirty="0"/>
          </a:p>
        </p:txBody>
      </p:sp>
      <p:sp>
        <p:nvSpPr>
          <p:cNvPr id="7" name="Footer Placeholder 6">
            <a:extLst>
              <a:ext uri="{FF2B5EF4-FFF2-40B4-BE49-F238E27FC236}">
                <a16:creationId xmlns:a16="http://schemas.microsoft.com/office/drawing/2014/main" id="{290046A2-5F38-2A45-B76F-0516EEA6D5B0}"/>
              </a:ext>
            </a:extLst>
          </p:cNvPr>
          <p:cNvSpPr>
            <a:spLocks noGrp="1"/>
          </p:cNvSpPr>
          <p:nvPr>
            <p:ph type="ftr" sz="quarter" idx="3"/>
          </p:nvPr>
        </p:nvSpPr>
        <p:spPr/>
        <p:txBody>
          <a:bodyPr/>
          <a:lstStyle/>
          <a:p>
            <a:r>
              <a:rPr lang="en-US"/>
              <a:t>Neotoma Paleoecology Database</a:t>
            </a:r>
            <a:endParaRPr lang="en-US" dirty="0"/>
          </a:p>
        </p:txBody>
      </p:sp>
      <p:sp>
        <p:nvSpPr>
          <p:cNvPr id="8" name="Date Placeholder 7">
            <a:extLst>
              <a:ext uri="{FF2B5EF4-FFF2-40B4-BE49-F238E27FC236}">
                <a16:creationId xmlns:a16="http://schemas.microsoft.com/office/drawing/2014/main" id="{460A9A7D-0D72-1F49-BAD4-C03291770DE8}"/>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1855504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Elbow Connector 24"/>
          <p:cNvCxnSpPr>
            <a:cxnSpLocks/>
          </p:cNvCxnSpPr>
          <p:nvPr/>
        </p:nvCxnSpPr>
        <p:spPr bwMode="auto">
          <a:xfrm flipV="1">
            <a:off x="3352801" y="1905862"/>
            <a:ext cx="569651" cy="554394"/>
          </a:xfrm>
          <a:prstGeom prst="bentConnector3">
            <a:avLst>
              <a:gd name="adj1" fmla="val 50000"/>
            </a:avLst>
          </a:prstGeom>
          <a:noFill/>
          <a:ln w="22225" cap="flat" cmpd="sng" algn="ctr">
            <a:solidFill>
              <a:schemeClr val="tx1">
                <a:lumMod val="65000"/>
              </a:schemeClr>
            </a:solidFill>
            <a:prstDash val="solid"/>
            <a:round/>
            <a:headEnd type="none" w="med" len="med"/>
            <a:tailEnd type="none" w="med" len="med"/>
          </a:ln>
          <a:effectLst/>
        </p:spPr>
      </p:cxnSp>
      <p:sp>
        <p:nvSpPr>
          <p:cNvPr id="377858" name="Text Box 2"/>
          <p:cNvSpPr txBox="1">
            <a:spLocks noChangeArrowheads="1"/>
          </p:cNvSpPr>
          <p:nvPr/>
        </p:nvSpPr>
        <p:spPr bwMode="auto">
          <a:xfrm>
            <a:off x="4542948" y="207966"/>
            <a:ext cx="3106107" cy="646331"/>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3600" b="1" dirty="0">
                <a:ln w="50800"/>
                <a:latin typeface="Calibri" pitchFamily="34" charset="0"/>
              </a:rPr>
              <a:t>Geochronology</a:t>
            </a:r>
          </a:p>
        </p:txBody>
      </p:sp>
      <p:sp>
        <p:nvSpPr>
          <p:cNvPr id="13" name="Rectangle 12"/>
          <p:cNvSpPr/>
          <p:nvPr/>
        </p:nvSpPr>
        <p:spPr>
          <a:xfrm>
            <a:off x="1133539" y="1722324"/>
            <a:ext cx="2286000" cy="3416320"/>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GeochronID</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SampleID</a:t>
            </a: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GeochronTypeID</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AgeTypeID</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Age</a:t>
            </a: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ErrorOlder</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ErrorYounger</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Infinite</a:t>
            </a:r>
          </a:p>
          <a:p>
            <a:pPr algn="l"/>
            <a:r>
              <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Delta13C</a:t>
            </a: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LabNumber</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MaterialDated</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Notes</a:t>
            </a:r>
            <a:endParaRPr lang="en-US" sz="1800" b="1"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18" name="Text Box 2"/>
          <p:cNvSpPr txBox="1">
            <a:spLocks noChangeArrowheads="1"/>
          </p:cNvSpPr>
          <p:nvPr/>
        </p:nvSpPr>
        <p:spPr bwMode="auto">
          <a:xfrm>
            <a:off x="1225872" y="1241787"/>
            <a:ext cx="2126929"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latin typeface="Calibri" pitchFamily="34" charset="0"/>
              </a:rPr>
              <a:t>Geochronology</a:t>
            </a:r>
          </a:p>
        </p:txBody>
      </p:sp>
      <p:sp>
        <p:nvSpPr>
          <p:cNvPr id="10" name="Rectangle 9"/>
          <p:cNvSpPr/>
          <p:nvPr/>
        </p:nvSpPr>
        <p:spPr>
          <a:xfrm>
            <a:off x="3807306" y="1722324"/>
            <a:ext cx="2286000" cy="646331"/>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GeochronTypeID</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GeochronType</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11" name="Text Box 2"/>
          <p:cNvSpPr txBox="1">
            <a:spLocks noChangeArrowheads="1"/>
          </p:cNvSpPr>
          <p:nvPr/>
        </p:nvSpPr>
        <p:spPr bwMode="auto">
          <a:xfrm>
            <a:off x="3851322" y="1241787"/>
            <a:ext cx="2162195"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err="1">
                <a:ln w="50800"/>
                <a:latin typeface="Calibri" pitchFamily="34" charset="0"/>
              </a:rPr>
              <a:t>GeochronTypes</a:t>
            </a:r>
            <a:endParaRPr lang="en-US" b="1" dirty="0">
              <a:ln w="50800"/>
              <a:latin typeface="Calibri" pitchFamily="34" charset="0"/>
            </a:endParaRPr>
          </a:p>
        </p:txBody>
      </p:sp>
      <p:sp>
        <p:nvSpPr>
          <p:cNvPr id="19" name="Rectangle 18"/>
          <p:cNvSpPr/>
          <p:nvPr/>
        </p:nvSpPr>
        <p:spPr>
          <a:xfrm>
            <a:off x="7611557" y="1472620"/>
            <a:ext cx="3317240" cy="4616648"/>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Amino acid </a:t>
            </a:r>
            <a:r>
              <a:rPr lang="en-US" sz="1400" b="1" dirty="0" err="1">
                <a:solidFill>
                  <a:schemeClr val="tx1"/>
                </a:solidFill>
                <a:effectLst>
                  <a:outerShdw blurRad="50800" dist="38100" dir="2700000" algn="tl" rotWithShape="0">
                    <a:prstClr val="black">
                      <a:alpha val="40000"/>
                    </a:prstClr>
                  </a:outerShdw>
                </a:effectLst>
                <a:latin typeface="Calibri" pitchFamily="34" charset="0"/>
              </a:rPr>
              <a:t>racemization</a:t>
            </a:r>
            <a:endParaRPr lang="en-US" sz="14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Carbon-14</a:t>
            </a:r>
          </a:p>
          <a:p>
            <a:pPr algn="l"/>
            <a:r>
              <a:rPr lang="en-US" sz="1400" b="1" dirty="0" err="1">
                <a:solidFill>
                  <a:schemeClr val="tx1"/>
                </a:solidFill>
                <a:effectLst>
                  <a:outerShdw blurRad="50800" dist="38100" dir="2700000" algn="tl" rotWithShape="0">
                    <a:prstClr val="black">
                      <a:alpha val="40000"/>
                    </a:prstClr>
                  </a:outerShdw>
                </a:effectLst>
                <a:latin typeface="Calibri" pitchFamily="34" charset="0"/>
              </a:rPr>
              <a:t>Cosmogenic</a:t>
            </a:r>
            <a:endParaRPr lang="en-US" sz="14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Electron spin resonance</a:t>
            </a: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Fission track</a:t>
            </a: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Potassium-argon</a:t>
            </a: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Optically stimulated luminescence</a:t>
            </a: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Lead-210</a:t>
            </a: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Silicon-32</a:t>
            </a:r>
          </a:p>
          <a:p>
            <a:pPr algn="l"/>
            <a:r>
              <a:rPr lang="en-US" sz="1400" b="1" dirty="0" err="1">
                <a:solidFill>
                  <a:schemeClr val="tx1"/>
                </a:solidFill>
                <a:effectLst>
                  <a:outerShdw blurRad="50800" dist="38100" dir="2700000" algn="tl" rotWithShape="0">
                    <a:prstClr val="black">
                      <a:alpha val="40000"/>
                    </a:prstClr>
                  </a:outerShdw>
                </a:effectLst>
                <a:latin typeface="Calibri" pitchFamily="34" charset="0"/>
              </a:rPr>
              <a:t>Thermoluminescence</a:t>
            </a:r>
            <a:endParaRPr lang="en-US" sz="14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Uranium series</a:t>
            </a: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Carbon-14: accelerator mass spectrometry</a:t>
            </a: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Carbon-14: proportional gas counting</a:t>
            </a: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Carbon-14: liquid scintillation</a:t>
            </a: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Carbon-14: conventional radiometric</a:t>
            </a: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Argon-argon</a:t>
            </a: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Protactinium-231</a:t>
            </a:r>
          </a:p>
          <a:p>
            <a:pPr algn="l"/>
            <a:r>
              <a:rPr lang="en-US" sz="1400" b="1" dirty="0" err="1">
                <a:solidFill>
                  <a:schemeClr val="tx1"/>
                </a:solidFill>
                <a:effectLst>
                  <a:outerShdw blurRad="50800" dist="38100" dir="2700000" algn="tl" rotWithShape="0">
                    <a:prstClr val="black">
                      <a:alpha val="40000"/>
                    </a:prstClr>
                  </a:outerShdw>
                </a:effectLst>
                <a:latin typeface="Calibri" pitchFamily="34" charset="0"/>
              </a:rPr>
              <a:t>Archaeomagnetic</a:t>
            </a:r>
            <a:endParaRPr lang="en-US" sz="14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400" b="1" dirty="0">
                <a:solidFill>
                  <a:schemeClr val="tx1"/>
                </a:solidFill>
                <a:effectLst>
                  <a:outerShdw blurRad="50800" dist="38100" dir="2700000" algn="tl" rotWithShape="0">
                    <a:prstClr val="black">
                      <a:alpha val="40000"/>
                    </a:prstClr>
                  </a:outerShdw>
                </a:effectLst>
                <a:latin typeface="Calibri" pitchFamily="34" charset="0"/>
              </a:rPr>
              <a:t>Obsidian hydration</a:t>
            </a:r>
          </a:p>
          <a:p>
            <a:pPr algn="l"/>
            <a:r>
              <a:rPr lang="en-US" sz="1400" b="1" dirty="0" err="1">
                <a:solidFill>
                  <a:schemeClr val="tx1"/>
                </a:solidFill>
                <a:effectLst>
                  <a:outerShdw blurRad="50800" dist="38100" dir="2700000" algn="tl" rotWithShape="0">
                    <a:prstClr val="black">
                      <a:alpha val="40000"/>
                    </a:prstClr>
                  </a:outerShdw>
                </a:effectLst>
                <a:latin typeface="Calibri" pitchFamily="34" charset="0"/>
              </a:rPr>
              <a:t>Paleomagnetic</a:t>
            </a:r>
            <a:endParaRPr lang="en-US" sz="14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400" b="1" dirty="0" err="1">
                <a:solidFill>
                  <a:schemeClr val="tx1"/>
                </a:solidFill>
                <a:effectLst>
                  <a:outerShdw blurRad="50800" dist="38100" dir="2700000" algn="tl" rotWithShape="0">
                    <a:prstClr val="black">
                      <a:alpha val="40000"/>
                    </a:prstClr>
                  </a:outerShdw>
                </a:effectLst>
                <a:latin typeface="Calibri" pitchFamily="34" charset="0"/>
              </a:rPr>
              <a:t>Dendrochronological</a:t>
            </a:r>
            <a:endParaRPr lang="en-US" sz="1400" b="1" dirty="0">
              <a:solidFill>
                <a:schemeClr val="tx1"/>
              </a:solidFill>
              <a:effectLst>
                <a:outerShdw blurRad="50800" dist="38100" dir="2700000" algn="tl" rotWithShape="0">
                  <a:prstClr val="black">
                    <a:alpha val="40000"/>
                  </a:prstClr>
                </a:outerShdw>
              </a:effectLst>
              <a:latin typeface="Calibri" pitchFamily="34" charset="0"/>
            </a:endParaRPr>
          </a:p>
        </p:txBody>
      </p:sp>
      <p:pic>
        <p:nvPicPr>
          <p:cNvPr id="14" name="Picture 8" descr="LogoPollenHRC.png"/>
          <p:cNvPicPr>
            <a:picLocks noChangeAspect="1"/>
          </p:cNvPicPr>
          <p:nvPr/>
        </p:nvPicPr>
        <p:blipFill>
          <a:blip r:embed="rId3" cstate="screen"/>
          <a:srcRect/>
          <a:stretch>
            <a:fillRect/>
          </a:stretch>
        </p:blipFill>
        <p:spPr bwMode="auto">
          <a:xfrm>
            <a:off x="8839200" y="2"/>
            <a:ext cx="1828800" cy="1362075"/>
          </a:xfrm>
          <a:prstGeom prst="rect">
            <a:avLst/>
          </a:prstGeom>
          <a:noFill/>
          <a:ln w="9525">
            <a:noFill/>
            <a:miter lim="800000"/>
            <a:headEnd/>
            <a:tailEnd/>
          </a:ln>
        </p:spPr>
      </p:pic>
      <p:sp>
        <p:nvSpPr>
          <p:cNvPr id="3" name="TextBox 2"/>
          <p:cNvSpPr txBox="1"/>
          <p:nvPr/>
        </p:nvSpPr>
        <p:spPr>
          <a:xfrm>
            <a:off x="1110758" y="5238161"/>
            <a:ext cx="628985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 Neotoma, </a:t>
            </a:r>
            <a:r>
              <a:rPr lang="en-US" b="1" dirty="0">
                <a:latin typeface="Arial" panose="020B0604020202020204" pitchFamily="34" charset="0"/>
                <a:cs typeface="Arial" panose="020B0604020202020204" pitchFamily="34" charset="0"/>
              </a:rPr>
              <a:t>Geochronology</a:t>
            </a:r>
            <a:r>
              <a:rPr lang="en-US" dirty="0">
                <a:latin typeface="Arial" panose="020B0604020202020204" pitchFamily="34" charset="0"/>
                <a:cs typeface="Arial" panose="020B0604020202020204" pitchFamily="34" charset="0"/>
              </a:rPr>
              <a:t> stores the radiometric age controls</a:t>
            </a:r>
          </a:p>
        </p:txBody>
      </p:sp>
      <p:sp>
        <p:nvSpPr>
          <p:cNvPr id="4" name="TextBox 3"/>
          <p:cNvSpPr txBox="1"/>
          <p:nvPr/>
        </p:nvSpPr>
        <p:spPr>
          <a:xfrm>
            <a:off x="3851323" y="2820732"/>
            <a:ext cx="2725934" cy="1477328"/>
          </a:xfrm>
          <a:prstGeom prst="rect">
            <a:avLst/>
          </a:prstGeom>
          <a:noFill/>
        </p:spPr>
        <p:txBody>
          <a:bodyPr wrap="square" rtlCol="0">
            <a:spAutoFit/>
          </a:bodyPr>
          <a:lstStyle/>
          <a:p>
            <a:r>
              <a:rPr lang="en-US" sz="1800" dirty="0"/>
              <a:t>*Note, you can now link to individual specimens within a dataset through the </a:t>
            </a:r>
            <a:r>
              <a:rPr lang="en-US" sz="1800" b="1" dirty="0"/>
              <a:t>Samples</a:t>
            </a:r>
            <a:r>
              <a:rPr lang="en-US" sz="1800" dirty="0"/>
              <a:t> table</a:t>
            </a:r>
          </a:p>
        </p:txBody>
      </p:sp>
      <p:sp>
        <p:nvSpPr>
          <p:cNvPr id="2" name="Slide Number Placeholder 1">
            <a:extLst>
              <a:ext uri="{FF2B5EF4-FFF2-40B4-BE49-F238E27FC236}">
                <a16:creationId xmlns:a16="http://schemas.microsoft.com/office/drawing/2014/main" id="{6B185D18-8B95-9E48-ADE5-515B4EB1125F}"/>
              </a:ext>
            </a:extLst>
          </p:cNvPr>
          <p:cNvSpPr>
            <a:spLocks noGrp="1"/>
          </p:cNvSpPr>
          <p:nvPr>
            <p:ph type="sldNum" sz="quarter" idx="4"/>
          </p:nvPr>
        </p:nvSpPr>
        <p:spPr>
          <a:xfrm>
            <a:off x="7010400" y="6492877"/>
            <a:ext cx="2844800" cy="365125"/>
          </a:xfrm>
        </p:spPr>
        <p:txBody>
          <a:bodyPr/>
          <a:lstStyle/>
          <a:p>
            <a:pPr>
              <a:defRPr/>
            </a:pPr>
            <a:fld id="{8595EA9C-6EBD-41EB-B224-99D5076C976A}" type="slidenum">
              <a:rPr lang="en-US" smtClean="0"/>
              <a:pPr>
                <a:defRPr/>
              </a:pPr>
              <a:t>39</a:t>
            </a:fld>
            <a:endParaRPr lang="en-US" dirty="0"/>
          </a:p>
        </p:txBody>
      </p:sp>
      <p:sp>
        <p:nvSpPr>
          <p:cNvPr id="6" name="Footer Placeholder 5">
            <a:extLst>
              <a:ext uri="{FF2B5EF4-FFF2-40B4-BE49-F238E27FC236}">
                <a16:creationId xmlns:a16="http://schemas.microsoft.com/office/drawing/2014/main" id="{3FB58119-FC6A-EF44-A93C-EC2C48E7E8AE}"/>
              </a:ext>
            </a:extLst>
          </p:cNvPr>
          <p:cNvSpPr>
            <a:spLocks noGrp="1"/>
          </p:cNvSpPr>
          <p:nvPr>
            <p:ph type="ftr" sz="quarter" idx="3"/>
          </p:nvPr>
        </p:nvSpPr>
        <p:spPr/>
        <p:txBody>
          <a:bodyPr/>
          <a:lstStyle/>
          <a:p>
            <a:r>
              <a:rPr lang="en-US"/>
              <a:t>Neotoma Paleoecology Database</a:t>
            </a:r>
            <a:endParaRPr lang="en-US" dirty="0"/>
          </a:p>
        </p:txBody>
      </p:sp>
      <p:sp>
        <p:nvSpPr>
          <p:cNvPr id="7" name="Date Placeholder 6">
            <a:extLst>
              <a:ext uri="{FF2B5EF4-FFF2-40B4-BE49-F238E27FC236}">
                <a16:creationId xmlns:a16="http://schemas.microsoft.com/office/drawing/2014/main" id="{90C490BA-F4F7-F24C-8706-53F570C1181C}"/>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1858496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4291" tIns="32147" rIns="64291" bIns="32147">
            <a:normAutofit/>
          </a:bodyPr>
          <a:lstStyle/>
          <a:p>
            <a:r>
              <a:rPr lang="en-US" sz="3500" dirty="0"/>
              <a:t>Paleoecological data: Key characteristics</a:t>
            </a:r>
          </a:p>
        </p:txBody>
      </p:sp>
      <p:sp>
        <p:nvSpPr>
          <p:cNvPr id="4" name="Slide Number Placeholder 3">
            <a:extLst>
              <a:ext uri="{FF2B5EF4-FFF2-40B4-BE49-F238E27FC236}">
                <a16:creationId xmlns:a16="http://schemas.microsoft.com/office/drawing/2014/main" id="{EE9FC704-29C7-1547-813E-9EB9D088AF88}"/>
              </a:ext>
            </a:extLst>
          </p:cNvPr>
          <p:cNvSpPr>
            <a:spLocks noGrp="1"/>
          </p:cNvSpPr>
          <p:nvPr>
            <p:ph type="sldNum" sz="quarter" idx="4"/>
          </p:nvPr>
        </p:nvSpPr>
        <p:spPr>
          <a:xfrm>
            <a:off x="10998325" y="6311437"/>
            <a:ext cx="1062155" cy="365125"/>
          </a:xfrm>
        </p:spPr>
        <p:txBody>
          <a:bodyPr/>
          <a:lstStyle/>
          <a:p>
            <a:pPr>
              <a:defRPr/>
            </a:pPr>
            <a:fld id="{8595EA9C-6EBD-41EB-B224-99D5076C976A}" type="slidenum">
              <a:rPr lang="en-US" smtClean="0"/>
              <a:pPr>
                <a:defRPr/>
              </a:pPr>
              <a:t>4</a:t>
            </a:fld>
            <a:endParaRPr lang="en-US" dirty="0"/>
          </a:p>
        </p:txBody>
      </p:sp>
      <p:sp>
        <p:nvSpPr>
          <p:cNvPr id="8" name="AutoShape 4" descr="data:image/jpeg;base64,/9j/4AAQSkZJRgABAQAAAQABAAD/2wCEAAkGBxQTEhUUExMWFhUXGB4YGBcYFx4aHhoaGB8ZGxcgHRgaHCggHh0lHR8YITEhJSosLi4uGh8zODMsNygtLisBCgoKBQUFDgUFDisZExkrKysrKysrKysrKysrKysrKysrKysrKysrKysrKysrKysrKysrKysrKysrKysrKysrK//AABEIAMQBAQMBIgACEQEDEQH/xAAcAAADAAMBAQEAAAAAAAAAAAAEBQYAAwcCAQj/xABBEAABAgQFAgQDBgQFAwQDAAABAhEAAyExBAUSQVEiYQZxgZETMqFCscHR4fAHFBVSI2JykvEWgpNTssLSF0NU/8QAFAEBAAAAAAAAAAAAAAAAAAAAAP/EABQRAQAAAAAAAAAAAAAAAAAAAAD/2gAMAwEAAhEDEQA/AOf5RgZZl65gCnozggCr1CuNjWB85y6WylJDKoTdrWALNHmQqZIQUzJJRUl2NSRudXBFqUgPHZi/SkO9OGPbaAVgMQeC8NcHnDMClJdRJJLMOH/GDMv8H4iYx0Mh6l7iny7l7bRRH+GSqdTlVAAk0uq/lRzATifErpUyQlvlDu5NA9uzwFmGdKmgAgMmx33P3kwzz3wPPww1LSWJZLVf1H2u3YwhOFLs1bNAE5TiKkOxd43ZvjH0pJch/QHaNEzJpgTqIBAuxBaNErBlRYU78QB3hycAtRPb29YsZWKmOPgzJSBu6WWTUVUxo9GEQC8MqUdQILdvwhpgc2Bo7Hg2ejNRrj6wHQ8I61ap05RKrqlgAOQj/wDYWNtIDFjpIZ42YvAkoBkz0pLJCVTUulzqAAUJmzkNXlt4jpGMRuLhulQG+qgZ7j8oJneIUIGohIUpioAk6m3A2U9XgBfFmHmJRLM2bKWvUpjLBA0kBrgP+oia/l1kOASOQI9ZlmXxVOzJFAOB3O57w2lYlISC4ZvpAIcPM0KfbejxT4HFpUliQ7A6QSx/da1uYm8SgqUooQopehYt6R4kYhcs/aSHrSu258oC0QRUaWWpYAJLBIszebe0MsMoVCCoJKk3Y1TcvsK084i8PnyhVQBLEEsSeB9Pu7xtmZ+6dLEgiztpuKEbs0A88T5wCAGBpYOGJDoUmuwKhaEuSzuLg1/P98Qpm4hSrkn8N6cVjS1XgKjOs3BMouCoBQURsCzfnGsZuhKT1BRIYAF6nngQsyzJps8slKqh3Z729DWtoqct/hzNWUgqQBqf5iCpCgAgsxYhTuLs+7QEnIxhRZiOD+kbUom4gvRhQbAeW8XM3+FU77BCyAXSlwXSzg6wG1ByDu4pE+rK52F0pmgIU5oSxvW/FoBHicEuWdK+HDFwQdwY0KTDvOsSFBCQQSlySLdTUB9D7x9yjCoKQpSQokn5qgN2tATcxEfZOKUizUtS0Ps+wiE6VJAS7gpFqNUDaFOBkBcwA2v+2gN6M+UBubs482rvXT9YK/qsxYTWrdWwOzNuG++DU5cg0IA86d3FGZx5wnUr4C1IIdqAvVtnpeA1ZhKUJgF3A0+VvpBIykFBOo6gH2b2aPQw65pCypKSG0i/vG1eP+G6VIOoUI29+IBV/Kdx7n8oyPX82uPsBdZpmgmJUlTkVHUADsQ5HS9duIVeGMolTHVMAIDs7M4ZgUqqWd2ZrQhxOcA/Kmr1e37tFdlWMT8NKQEJ3diwe7Fq+0BSysTLYJCQUgXHSxfZPH6Vh3hMSJgStBJKakMQAS6a87xGSMzYgFavhlQJAb1IFnZ2hnLLj4ksqCVEpSSznSxsCzih4gLES1YjSmYBpALhKlJdRtba945H4rywYbEszJHTcEO3YB719e0XeFzBQ1OpmKSdAZR5oLg9omf4hYoEoTKH+HoAUQKBTqOk8Gx7wCcYgIlkkiopUF3doR4SeEqOqxF+OI1EQXgMEFgqUSA7AD84Dxjp6NJDgk8QuwqUuQaPYmG2IyXqGg9Jq52a7wPjMoKE6gdQ3oxD23tAC4qWlCWBGo8HaANMMsBgNaqjpH4ci8OpuUSigsGPPlartzy7QEtJklaglIcmLHJvDaUsV3u59NTB2o94B8LpRL+IpQdYOkdqA/f+EOzmDkuTWjdXUwUFAj5R81CO3EAyTlsu5c+oZLXB0mimYh+Y1z8DLIrpYizvepskhmqK7wv/AKnvX5SCCenvUM5JDv6QDmOfaBu9wAqhe7NZI2gEWPwqUTFpTUBRA8oGKBHlWIKiSS5NSe5j4VwH1UHZJlxnTANClJO9QP8AcIWLVFZ4UkICNRFTcmnenS8BaZNh5cpKUhKklN1dh/mag7EcxQYXFOKpSQ/UQWDfZIYl6tttElKxBIFlElglRJU+zJFntveDpWJGqqNJDsmqikgsEF2oTwIC1wuYECo0lXSotWrAKdLNRo25pgZeJlaQkIWiWoS1FIdJrXUo6QDWhqXe0SmCxYBospoOlXTV9j2Pe0PMBjrayxH2dRKSaiqB1aXbnmA47n2W/AmGW5LXOnTW9KlxasJhjlSwQGI4MX/8T0AzwxUkq+ypO5AKiVAmm4FacRD4zBoGkiY5BDuGHeAoMmQwC1p1LO9NwWAJNga24eCcxylKh8SWgJmhhpepKnooANwzt+ELMPMG2h0MUkpcJsS6u/Nbd4d4KeAAUmUEl2PxCh1HpUNSlVJAdjakBNrzhCRRwXPT37gilHDwgxU8zFk7qP6CHnivCBKwtNQrpJZnUHD05b6d4Y+E/D4UNc1GpJbpKWII82LVHm0AJk2UYicOlBoL7Agsx4etYfL8Az5pdSkDoDFybXLszOaVisw81KQAG6bkpIDH/TT1hphsYkgfaAILJFGBcEENQcdoDm3/AONsTwr/AMZjI7F/Oft4yA/LywxilynFlSAgqSSAVHa9hx6DmA8pwyTqUoAl2APvvTiNq0KBdFA+osPM3bdvrAPRjH1FSQ5A0hPSA16XNIKknQrXLX8qksoU6jUMDwxHpE/JzgFgtPUekN2pbZ7QSc1lMCCQ9A433c8QFXhp6kKYqHTqD6dTmpFth+kJMwzgrnFQdKh0kEGrfKbm4rCbM/EBJSmUQUgFOkPUhgkn6fWPGUZUpZKlKLnYEitGBJHEAy8Uy0dCgAFKB1NYszFhY1L+UKcFjtHSX0u9NuacRUy1B9MqSJh1NqJCUAjbUQ6iKghIPcAwZiclkTUNplomVZaGANQPlBqPr5WIRxzcFdiEM1q+bfhHzHZklSNKXLsCWYMC+8eJ2FAJBDEUPpAq5YEB7yzGBJUlVAbFt2N6wbiMzRXqFGNAC4V3FL8DeE8yXGmTglTFhCA6jb9TsID1IzEoWo3Cjt949IKmZsGoTtSv3R4xfh6dLPUkAGynp5ecaMNlx+KlCg72Y8ebP5UgNsudMmlk0dy59P08oMyvw1NmK/xUrSHA73rf29RFdkOSSnABIWKmrlKUgFKgmxOzs43DB4qsCFKHw1S6Dq1FTFSBU6kpurQKeUBzeV4HnhS0qQoKSTpAKXKRSo2LkexhXNyGclSk6S6QCfUA0/e0dpwiwslJC0KSEhClpCzpJqalgBSvAvG6ZlqZsrQtSUoSPhuHPU19YBbpI5D+UB+fJksxUeHp50BwUjtuLXb9ubtBXi3IJcgAJUKOAdJdfBctcObccxO5ZiBLXb17fvaAsEzHdwQpiAB1EnhTkN0vUcWg2ROI+VUv5CWOg9KiKEtWYH8wOGhQmaFJICqOCGtwSXqf1glCwVVASkuekaWcMlia6bPveAeYfEGju2npOkDVUtqc8E1HAGzw9y3E7BiUhgSA7OSxaxpQvErhSdIDqLHTejXQ3FdUF5jmwlS1FwpRSFAU2vsS4d7bDgwE7/EHNdU46FEoBcdeqoDKCgzhQLvVoI8JYHCrAOKlfFKqsVqSANm0EV84kcRifiTSoi9WLGvsIMw+bTJdglXDvT2MBY5r4ckS8QoIxCkSgykN/iKDiqWJSGalS/YtVZMSJaihRlmp+ESCARYukVDNvR4V4fxE3VORqrVTH0sRHheZpmKBQNKRYM5IckgknvbiA2Z3NEwAEpNj06gHo5IZwSXAYWijwC0ploHSBpDhiX8jvuA4tEXm+IGmrEbADSPJvevnDvJsdqlodxpDAPZ7Vu2/pAU0rHDdRCQ5CdOtqMHcb0D7Xg7C4/5f8RIIdiC1tVFdyLekTKcSakrU4SwZzswDvQNq9oMlzlEjq6iQkI0MW0sg6QNNQWG7ufMKD+oJ/YjIntauR7R9gIPDYjQpy5SaEORch/pG/EZokhkglR96u/raBVRqw6gJiXFH7fjAbpWVTFVDP51gSZKUKF6bccxaYGaHuG8xvQOKCgeoepAhR4kKfinTxUcGAX5JgtZKizWqbd/3wYqsnnhR1IDpFEm2si/YCjCtSITYDDFeG0pIS5ZR7PWrXh1hpQACQCUpDAFk0KWLE0JtervAN04gkEMsOCop1EKoWo3TprvuHj7jc2EtBWSog2SX6nABD8gi5reFeIzFEpL6mIAAuFvuNQvEzi8wVNUVE+Qe3694DdNnkuTclz5mGOR5WiYNc09LsAD9aOW9DCFa4ZZTmoCNBLM9HUHHpS5FKkwDfOchkiWpctwU1IJAbZiSzMxLXrCDJsT8Nau4vw1b8Q0zDO9KCAtRoQEkstLvUHzc+sTCMSxe7hj6wDrNM1KhpBo4o7h/LnaGPh3EAh9CyAW+ajiqmejNT1iSmYgUABuO31H3xVZPiiUArqCbA0NC9fIX8oCpwpUsJm4cGX1KOtwFPs5UaA82g2cJ4no0TSSFBqOFFXzl7NeJlckTEJMkTCkUUbdRFA/DQwXmeKlLloRMKSgJSyQEubKDge5gKZGOmfGCCgFHWFfD6VK0guVA7bsaQfl6ka1fBIWAxKAdKAr5RqB+Zyew3eJ7C+ItE4pVJAQv/DKwSVJej7P6iGEopTMWqXMSqYkoQCkHTUsNTM7lqEbwGzxDgkz5QJw7JYgOoLZSHNil7Ow8+8cWzaUAtWnn1HskD2DR26ZmClBKlSJLlBNNSdL3N3ck0IpHJfFmKQucrT9lSkkEWYs2q6t4BNhcyUg1cigvxv8AvaGkrxKB1M6rfgGpZton5sMMkwKTMGvhwO5tAUkjNpinCJRt0qJA5a9r25MT2b42epWmaFJN2JelWY8Xt+EdIw6pRlgIVpcdVA4ICm0lSmS5JuCPK8EYvJ8POToWNel2IfUPnBL0pqSQL2HMByDDKOrzENZCCdo3+Ick/lprA6kfMhbXD78Ht5cw3yvLypqerQA2Fyr4iSkiig3lwYlMVhFyVqQp0qSWP74N463gsvSnesZm2Q4fFABZMuYAwmBjThQ3HsYDji3NyT5mCstxplKdy3AMVuP/AIc4xLmWhM9PMpYJb/QohT9gDEnPwSkkhSSCCxBDEHgg2MBU4PMErZT1ayu3a1oZyB5uSG3+jXjnyUqSXFDBEvMZqbKPn9KQHQNJ5T7CMjnn87N/vV7mMgGWAy4zeonSjdTe7bU5MUeEyXDIbXLBLmq1XZnLEsQxJLNbygCVOSKBKQw5IDUoxftXtaGOFxAB2rU2BUaB+6ifK+7wDhOUYZYKVI0OCApCgk9iGURQ1FN2aI3NcmmInTJYCphTXUkEuDUH2ixkZkGYMw7uH/0gtWh1H6bKJec/EmqWCSHDHsKV82gJjB4kyiQQSnjg70MFzc5oyU+4Zva8O8RhZWJnKU+kBgWpqUL0N6NUR4zDwpollaF6muCGPt6G7fmE1h1GZNHxCVXNYtcDiZa5ZlzQCliHI+U7EcERErlEEEFiLGPczGzCGJDG7BiYDXOWIp/D0hMlOphrUHUe1yLWAZ2NXPESKfnQOVD7xFVJnU3O9HNRUF6cbC72gG+Zy0T5RCw9HSti4JYgvoG9w7fhAzpbEg7UiuEw1NX50kVU5JCnKgexoCIlszmD45exIJ+jwAa5ZACtJ0vdqfc0Psoxql0YhNq3UG7D9IGxePJDPS3ZoWYXHqSsMpkh6djtAVa0gIAQrUXdTXADgD3g5eaz5Jl6D8IoQG0pAr3pe9bwlw+KSAovUgVaz7t7Qww86YQsrOoltJUqxrVjyPSAcpzhCJslS5IUWBmHUXUpT1A2uKdu8MMNJMuaVoUHCAoNXUkkF1DctXmEeEx6lrUZiUjpISQ3SQKmlSGc+cbMACkpWhTqUSkKBZgOE3NIB/Lx0z4YJ0qLlf2tyQEkg05btWOZ55i0zV6kgVd+nSf+6rEjkQ9znPSEpllSz0k6gqqXNK3dxUvakSU+cVF1Ek8mAGmQZgswCGJ1OA1N+PwjTIkFZawFzHrE5eUjU7j7uICowObg2U4/1bU+YMaM97PDVOeKCalbOWOsAhyCHOzV5Ec3MqPctJepNjeAps5zNeKnJTKMxemgIcmp6jT7I5iiTPVKAQVEFnVp6iHtV+GLA7xMYVCkpQxKQUghIpd6qa6m5tBksmAohjO/raPKMQSbwlGIIjfhJ/UHgK3AY0oNCSeXjZ/EPL5c/BDErZOJRYtWZLBSlWo8pKkkE1uPJFLxxeka/FvjBEzCpwyUhSwepY2S4Vp7nUAezd4CBmIjSqXG1c2N6cDMK9GhQUz1BoGJemzAwAOiMgz+TX/b90fYC1T4ISoApn9e2vSUklmqGbeuzUEJ5koyi0w6SLgkc1aldmO4ijwmdBVUyRKGkOgLNC39yyKO32noBCjx5JCzLnaanoVdzuglyf8AMHc0AgE+KxZmApSS32jWr3AclgYSqls7EjyMGJnaRTeNDFRYAk8CAdZFjCJYSnXR6ay3t5aqd4dYrNQmSoXBDMC+5I+YDZm1Avp2iMXgZ8t1fCmACpOkkBuWt6wxyLLytlzQpbMUoO4Ysa3ZhejfQNGGwk2a5ly1KAuQKD1tB58K4hneWOxWQXpT5b1FIo5M+4+GToYKCQFAh2br/tNaC8Fpxt9KlFOohbr0nYdJNtqC9RAQmP8ADGJl9bIXpP2FE/KQ9CBu0FS1FQHcU3bux3d94rZ+ajSCtSa261GodIADjgGr1iLzDEplz1pA6CQewdnDfu8AUVNtxdN/Orlt3iazGY8w+0H4nMktQgnt+g/bQuwUgzFsyiCakAm/3QHyTKmLs5FA4Ds9POD5eQLZzT9/Q9jFnlOWS5aRRL6nUp2ILccfnDMYUUv/AKmcF96QHOEYNcs80P0Yh/aN0vHEkaxQnS55a/P7EXk3K0qegJ9jV4AzHw2NNBUJJAqT+/0gJwZukhIKWGpqtQCNK8+UdKgAGUXTdx/qaAJ+CKCxDRqlyhqAO8B6OIJABsKCMMVOTSUqBSsOlqg/Ru8KcPhCmYBMQQGJAUGdm94ADBz9BLvpPEGYrHpUjSkHuTSgrQRUYQpX0qYpNGb9t6RJ4uUErUkbKI9i0AKY3ZbI+JNSnu/5fWPWGkGYrSPUnYekMsJhhIUoqUFBQ0gim4cFxQl4B0uSk0G379o8qkgCA/jMotyYEzDNdAKUl1f+39e0B6x2PTKo2pfGw8z+EJcRmcxV1Edk0H0gdRePJEBsOKWQxWojuox4Cj3jyYMyyQVKB0v1AfMUkHlKgGfzeAb5Fkhml0rLMQsKQbcUsfKrgEO9OlZVlEmTRSllQSAFrTWhqQKHTt3hRl3QkaSulaGhe79LVPrSDE44JoFG9lJ1Ibcs1fLeAttcv+1PsYyJD+o/50/7F/nGQElIn1sK3FQ4oSKeQq949+JcSDh0hwXmAghIGyybXqTakI5ONAAJmyy1yCRzagI2rAOZZl8QgA0H1JubCA2YLDCaousJSLm9+BFZkuBwyAxClPclSg5qB8oFNuzjziCwuMKF36TQt98PpOLNwp+4JP8AzvAdBw0iXqQuVNASalKnA7kEpNPmoTubvCTxaiXLndCgULQFMQAAr5VVfzt/daEsrMCnqUphQuWAcD9AHqQ8Ic3zkzZurRqQkAJBc0G9XvUwFErGhRvYgpIcF7GooTGpeLO2mm5SO+wH9weEKM5TwR6D93jxNzomwL1Dk8wDzE40SwVKZxQGh9iDYHbgwrM4F1K3q/6wnnYhSy6i8eQks7FvpAGYLDIUVKVYGg84cZJLlGadN2Lo2PB8onyiYhyxAfQX5uxF4YZDjCF6VL0g0Zq+/GzQF3LWm6kuAWKkWS+wFifXmCsJPBKQmYpKtVNR0oS9jqJYPVx2HMIJc4JFS7VCRUOC3UxGzwbh8TQoVMoDqSlIcFSmCurZgL2pAPsPOoKB6gKG5FtVacP2EFyV6bApepYajUXS52J3+sIsHMcEAdezHZq0vv8AfBuIxXw5ZIIFGlkq06TWjnZ/21g59nkppqmSQ5cOXdzcdjG/A5TKXRYU/IU30tC7FsVFhpD2BdvIwRKzJaRYON/0gPcmWqXOUgzCdDgVuxv7Q1x80fBUTRQYp/1PT6PAuX5bLWxmklSqllEM9RUbwJneD+EsJCypLOly5ANK96fdAEZctcyzID/MTy9Q9Cx2guV4WSqq8SEuNXyO9tXUVCrmgYwuyyeBLYaXBq/UbitaCG8pfRUVUQAzBlM5BHqPaAIy/IcNLLlc6YCOuydPFACWJ4MMMWjDplqCZaANyXWxTYKUsk3bt7QonY0l1WVVN2KgQ3NSN/8AmAMzzDoUxSrWzh/si9BuD+cAlxjgkOoHcagRWtNNGgZOHLOAW5anvGEEswuWHnw8VmCC9Xww/wAjpSwZQIcBjyxHpAT+Dy3WHKgl7O5f22gbF4YoUUlvSx8osRkk7Q2gjpcdJqHGmjbJu1oQZzglk6wno1GWl7kpPHq3oYBRIk6lM7C5PYXh/kiEJX0uN6m5Hfb0hHNlqlTCFCooYMyrEjWCHUQaB1U5IApAWyVpUwCu6iVsPRRLnYU9I+nGAAEK06jRA1O4cghSnJ3N+eIAM5wlIU7k3oAWJqfIR7RPYFSUoCSNLKUFK4KkpcMe7QDX/qjE/wD9U7/eYyJ/43aMgIzRHto6LkvglPwz8cy+n7QUKhVfmD1CWI4PYxR4bwTh1SpSBq+bUlRIKfhirqYfMxtTaA4opMfEkixI8i0dI8S/w+MpCFypiVoKNeqodLgaiGYXiHm4RoAGU61AKUSOCT9L1iry+SkUa1Deh2DaaE1atxEyqU1RDGTm5ADor7bv53A3gPfiDBoTM6GDhyxG/Zga3eFCpcOMLIXiVFSjpFhc+3Iva3EfMxygILianS9+Bs+7vSkB8yTIVTjVJ0kG1COCAfm2pu/aOhZZ4Uw6QHHxAvqXLX0gsLpTsRwe8J8oGiWDpcqZWpKQkF3epfudoeYfFlKUq+GgBiEnU5DUdr+hgG6PD+GWEj4ASXdSyEqKTsSH+YiytmiZ8TeDwEfGw4YOdTh1M5ehrVn2uYpJOJcsUyVumpBZ2qCDv39YaSMUJhsnWRRKiHQDRRBY6tqdoDkWEx6UjrJS9AohncMekD6wyw81IPSpIHyE2JCiXLG9PwgTxzlgRNKkg6SxFGDcsAGc8xLLWqlTS3qG+6Auk4+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uDTw94cEwGgUhgVoUrS5D6FBi6Sz1Dg2jo2W4GSJbS0lKiErSCwWkJI3VVnDnzpeE0oAHShWl0htLuNL1CGApzxSGUjFO6whYIGkr0g3FDyAd9vugLPBTAZwmrSGA0yyDQlbmZTnpFexjTmOSyp8kmaiUuaZrhVDoJVpAQQ2otRqAl3hJgsYgqlOSpabLFvlbqZq7epiiwU46QtctM1YXql6SwS/SGOwAve5ptAch8deCk4Za3WCkF9VCou5A0gvqPJYMAwrHOijQrcch2v3aP1TmGTmdJXLZIUtWtRCOlLEGhChUhq139Pz94vyxaC5CRUuEpAAa5Ju5PPvAacrxoIKQXYF3tXgvVhBSmA6gkAJo5AYu4dt+PSJQTlJ0h6Av8Av8oc4TM0k6WeoZjy7P3gDWPf6xkff64OZcZAXcnFlNkSmV/aouAzVbccQ2wWZKCQRMSpOkig6geWZnHER+DxDdOhH+Lp0qKm01IdrV7wwkZgToTqQkhkhQAAPdRsXo5tAWqMYoygkzCZakpSwQCa0U77EU7Ry/x1l0tE5Spc0LSvqSaWOzJSxYuHfb2rsHjEhb60pLgqDAancC4YVa0IfHMxOltISz0BAq9CXvT7IrAc+mojQoQzwOGE1bE9IZ2Zy+weKXCZbIoBKSdi4BJu97HZvSAkctxoCSml3atXpV6fvyj5icyUCCC5Nnc19/IxaTMhwy7ykg2okA3v0WZwCdu5ifzbwgkDVLURwlRcFrsosWar2gCsBihpAIBUAzuW1EVYbwyw+JCZmnQkONJMxVEk/acMzd4kMuxJlq+GpJpdyA2z2pUiHmFmi6WqlnUQbh3HdrQFLgccoqSNEtWhKrONQDnUS7lQ+4CGMnHAgHsNRS6VJL9jZgTEpJn0S4olJAZhdyCfePWLzZMksFgK6nazAUBIdz2gNPjKcudNqoaexNSBfSXam7uX2hLiMmZBWlRLVIPHL25gfCY34inLu7sVE0dyxuz96PDGfjwmWf7mod3I3D1cvWARy5JUWF4ZKyNTUUCeN93pfineAcvnh1B7htm7X38oZLx7D7qOKi1a7CAAy/FfDUoKoqntxDFeKXiUiUhj1/MaBNDvyQ9N6Qpw2DOImKV9gFyQkhzdiwJc7lqReZblqUS+kJJNAkEJoQSHCwxmA9QdnBBgEuI8GKEvWFr+IOoJYVZqsKgPzyIY5eoKAIWVDpDgMoWN90lyW8qRTTFJYpUVF2SaJmaTMFyFsUhfylILA2IiDxOM/l56pahoQolQcB0uOl7sRSu1eYB0AkTBLKulafiAEKZk6tQDkOyqsWv2gLP5YWhOvZVSpQ1F3FgeCD6AQYjFIXpKixSXBYFwpOkgkff2EIs9x6QkAEByGoHYbuALUgB8RgpBH9p5FfoT/wAQ98M/DSgkAAME6gkupv8AupW4+kSqsXUb1s59metS8PMkxZKFJmMlyWCBt2rtvWAopeKQA4+IlQoFDfvq1PaCZWLQFjTMmqSQAoBISfJtTHar1hOnFEAq1lLDShNXIVRXYBnc94J/mZaSlAXN+GdBndIfU3VpD2ALByHgH+FxikJlqC0rSSTpJDsCxCtNQ7OBDjKcelKk6JhQVKPSQ6SWO/BofMRGompShQPxErcbADRQ131O3pDpWIV8QmaC7BRUkJcFQCgQAGIIaneAucNjUsn488lkqLAES6FgVfDYMP8AMdzHL/4mSZWtS0hBSW0lDtq0tRm48rXixy3EKGpI0FJ2YpIcEqLBVNi23MQHj7GGZNWtMxaUqAcFCtKi3UAqpB7KaxgICcmB7FxQwVMEDzIDRpj7GRkB0CWQHLA9LEq2JI+Xk/mYLkTClKhSpDhnIZiC+3EROEztSR1gKIsCKNsKfS8M05+NIcUVyaqYs54apgLZGKZyoJcsobCrOPS/vEf4izMTFAJ0lKaJLMoDgjb/AI7wDjvEKpgIqmuxan47wBKKpimFSakn6kwB2W4pKSQSxJHkf1h1JxTgChHkaVDW8hWJrH5atFSxHIj5hscU0UHHO8BZS8dwBufW9xYEuD+UFy8U9A1Sw00cWSG1XZ7A/cYk5eYI/wDU93+6PM7MZAOpgtXl+JgCPGWCacACkqqCQbsaV9/uhGjEzEOLFtPDMzNB6MQJp1kh99gmAsymJKyUmlK+QAMB6mZqs0JenNQeX/CB5uIUr5i9X9TDTA4BFHDk82q7NHzM8rEs6kl0m16UFz3gExTBacumkPpJ87x8ksFpezxRontuO2zu7E7DiAkVAg8GPqFqWoJe5/ZhhmiQqaybn74EXJVLUFOCx2gLbK5CUpZOlgCk6T1bMQX6VM5PkYaSJ5oVCWAsaSmYkKdSQ0s6mClefD7RH4XMEkA6iC/zbg2PY0+/vB0rMg5U6VEkKZyTR3Z93fb8ICnTjykBlKTRPTK6UggFXSomqFWawLtHNs7xQmTVEBhYVJt3MFZxnBrKQCkMxcMWvvXv60hPKkqVYQG3DzplkqIEfMTJX8yi8e5LoLKo8FfzaaJFa/8AEAtVJUKlJHmIdZTiiHPzdNeB/bQccDmNSlOC9mrCsHl23aAtkHpDkgUsfsmpqaQZLmKV8VMtOlKqkOaJQ5ZyH3eJTB4/5jUJSlnJchth9BDuVmKVHUHY3el3AAHNoBxg9JCAQpD6ta6kKSGI6eAWB9IPwUwuCHohuQqtaeTf7YSpmghioXASCRY3YWfaNi84l1IClEBBKQTSwe3qYCgm4tMqW6lJJQpku9LanItWr7Rz/wAQYwTF6vi6n/fl6ffc7M9zVRT1J1JWAa0KSAwYjf0q3eBcBP0szM/EAsUqNaoOzRKfiK0ClCQBZ7/WDcu8NzJwcUBsr7O/rxXz4gEWmMi2/wCilf2o/wDIr8oyAhtEYlNaVPasNsPlxXNUkpLA2BJJ8qA23hxh1FBCfgzRwdBYs44ZubQEz/LrFShQHJSR9WgjLsQEEvu1fKOj/wBPUnoJZRTXVLJSoEdLrDuQq9BAWKyqRiHLBJYdaDaj1RQJFqqrAS2OxySgpBclrV3eFahDibkSkTvhLYb6qsRR2IBqHhr/ANKy1J6ZnXs7EE8OPMfpARplx4KYPxOGKCUmhBYwwyTCJIKiAXLBwG4uSGv+3gEYltcN6Rik7xeKwiJiSkp2cHSaXI+y9q3sDWI+bLYkd/3QwDHDYhBGpxye1n/GNGaYxJQEpIO/5V9h6QCjD6iyQ5Owj1i8vWgOpBSOTANkYCTpZQBLVLV93hRPmLllSNQIBob0uPoYY4XB4gosi1NSmLbPT8oU4hCwo6h1PXzgNsnDTH1sDvU1Y8CBcTMB3aGMzHAhwQORxCoaVzGJ0gm7PAestxK0KZIChcpNqX8qRX5ZmYDKOGoUu6Rq4appYg+h4jXlGUy3QZqer5UqQaHzTv3blossqlykTPhJBmBiRpTRK6AkAgAMnVQvtAc7zjLZ8+Z8YyikzCdQCSUo00S5FgU6TfmMl4Qy5hQAWSQCSOz1+u+xjreFkyviCWiYFOdTKTpAOn7Mxhegtt2jZj8olzBMC5adRYJJW+oVDhYABL7HisBxjMikoTSu1/2+zQqUmLXxD4TmpK5ilEgkkEpIASL6jyLMHtCcYaWEsUuWu9YBAtZNyY8wX/KlSylIc1aHWE8KLUOqlPLfb0gJmCJeMUN6O7WinPhHg+1W9oAxvheYgOBSAUjGqZP+VRUPW8b8GtSnU9TQsWegb7hSBVyCIyRMUguICkRKCpSkmzPb2I37+sTiJqk0B8oMRjVTOgMkbt2j3/KJ1JYqftX6MfugGmRZcAyyDquCHet3GpqH/iLHBTGvpY0Vpanm52484Q4NLMEpdRppYu/YJA9oa4WczEapaSNJLagSL2HLeTwDXR2lf7B/9o+wH/Myv7B7n8oyAgJGNT8ZfClUqfK7A2tFHJxpYvZi6kk0O3SAXIpfYmIFaYKkY+Yi4JFbuL997QHS8JmiqgddCkpUUBykAaS6dRC2BfbTBsjEpMvRJCEDUHJTqSv5rrLqYFgDWoFI5yjPgfmfkdmGxFY2T8/Sa0JIZTuaAigs3L8wFV4hmzEoSop6kqpoJU4UTq0seXJDbDiPGWpnL0qCS1OTpTS7Xeo5p5QP4cmCbWaRpCgepIIcH+5KqU9al4tpGYBJ6VpZJdIZw92VSjbenAgOf57kOIK5kxSG60p0lwolVN7DuTaEGFxKpZKT8pNSOBdmu8d7w2LTXUU/DUOpRW40rqo1DOKAP+kIPHPhRExCpslKlMAwCgo6buEkBg5rc0ftAc2GdJAOkdRtSgf1dhQe8KFzHcwXisIUEpUGIuIEmCAb5DiUpQpVHcuaUYbagfpDTFY8LlrSqoa48hZSrd3pxEbKxKpZLWNCI9zMZNWKAtQEgE7EAP3G3aAZozYEAkh9wT+UK8VitaieYz+nTHqA+nXfY/jf2jUcKtgdJY2pd3qORQ1gNEyHOR4UVK1oKRUDUHCti5SW/SFkjCKWWAPelvPiKHKcEhILkB6Gh7GgqSPaAfysaiWUrlJUVFlAEAgAXuORwKw5nZpNRMQZSEoU4o5OoqBVpCS9GdxCUYyVp+IlLqSelPUGD3NOYZZdmmImomukKUgBXxACSkEtcee8A/xuYrSUpMkO6dR1KOl7lEtVBTjzhviUrmdSZpUg1ZU1gDdJYF0kFqRLZFm08zGmzeghQ1ra5cDr2e/beDJSUyFicrSpNU6UqBah1Ko7c1gC/EeCGJlErWVpUGCjTSRUjsdx3EcizXBmWtKEkEmj6wSe5AFI7JPMsBa5U8KCgCyCztVWoAMmj+0cyznLh/MqURqGp9QVvQ/Lcd+8AZ4eytKEBUwI1kVLFXaw/SKSUkC+kKuC1ezUItzCnDTa6UknZtQSK0YEjneDZU4lgSeqy1TAAwooAqHIIBfa0A4w8sE0q1SwSaHmjhoKkYFCgBpJBGyumoLknzMKJWKepUSsAaVEvQAuCSxe1hzDjDTXLgsCwYMpOx57t2gIbx14a+CvUkEhQJpUAUor+0gfePWMl4cFYBs8dj8aJQvCA6WY/Io6C5ck66uafKfPaOQTkwDJcrpdvlr5NCmdi0qIZLPzp/8AkG9TaPc7ErUGUskcfu/rAM0QFbhJyFpTUNuUsVPZvweDMLOCWLuUqpLUkkNdT1YdxEllWZmVf5QDRqk/ZAYUL1eH8nMpVKqSS6aF9gTa4Y1/F4Bn8Qf5PaMgf+Zw/wD6iv8AZ+kZATnhvDpUsuKgFj6H0hzipCVS3KRxT/t9rm0fYyAjZyA5YbmNJTGRkB0vIJLywCSwSVcuWFyRDOXPOgAABnqBdjvzGRkA1M2ygAAdIKR8rFn6feK3C4ZMxJ1B+n7jSt4+xkBw/P5YE5YD0JDkkksTcku8JZgjIyA0S0ArSDYqAPvHRMpyGSFksT8RSQoFmY325jIyAaoQhK1pEtGkGxSDs17xqzLLZZQFaAFFKi4obD0jIyAhJ8gS0OmhNzvcxtynDgzS5UWGqp4H3RkZAOMuVoSGA6iQXSDRTgi1qmN2cTDJmFMolATWl/U7xkZAFT8QqdIllZqEkOnpdmLlrmt4d+GMEiZg3UKiYoehAeMjID7mB+FiWSzEFJSRRgogBvICILxLhwnFqUHqQWNRUcRkZAHS3CQly1C3MMpEhPwhMapnFFy2kBJa/ePkZAb8NOLo3AJABs1S3uTDfLUuxcguDSlQw2jIyA8+NAThVdaqFwxba1rVtHKVCMjIDWoRuwEhKtZIdmZ+8fIyA85lh0jSwZwXaF5TWPsZAedMZGRkB//Z"/>
          <p:cNvSpPr>
            <a:spLocks noChangeAspect="1" noChangeArrowheads="1"/>
          </p:cNvSpPr>
          <p:nvPr/>
        </p:nvSpPr>
        <p:spPr bwMode="auto">
          <a:xfrm>
            <a:off x="1633390" y="-1259085"/>
            <a:ext cx="3455789" cy="2632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4291" tIns="32147" rIns="64291" bIns="32147" numCol="1" anchor="t" anchorCtr="0" compatLnSpc="1">
            <a:prstTxWarp prst="textNoShape">
              <a:avLst/>
            </a:prstTxWarp>
          </a:bodyPr>
          <a:lstStyle/>
          <a:p>
            <a:endParaRPr lang="en-US"/>
          </a:p>
        </p:txBody>
      </p:sp>
      <p:sp>
        <p:nvSpPr>
          <p:cNvPr id="9" name="AutoShape 6" descr="data:image/jpeg;base64,/9j/4AAQSkZJRgABAQAAAQABAAD/2wCEAAkGBxQTEhUUExMWFhUXGB4YGBcYFx4aHhoaGB8ZGxcgHRgaHCggHh0lHR8YITEhJSosLi4uGh8zODMsNygtLisBCgoKBQUFDgUFDisZExkrKysrKysrKysrKysrKysrKysrKysrKysrKysrKysrKysrKysrKysrKysrKysrKysrK//AABEIAMQBAQMBIgACEQEDEQH/xAAcAAADAAMBAQEAAAAAAAAAAAAEBQYAAwcCAQj/xABBEAABAgQFAgQDBgQFAwQDAAABAhEAAyExBAUSQVEiYQZxgZETMqFCscHR4fAHFBVSI2JykvEWgpNTssLSF0NU/8QAFAEBAAAAAAAAAAAAAAAAAAAAAP/EABQRAQAAAAAAAAAAAAAAAAAAAAD/2gAMAwEAAhEDEQA/AOf5RgZZl65gCnozggCr1CuNjWB85y6WylJDKoTdrWALNHmQqZIQUzJJRUl2NSRudXBFqUgPHZi/SkO9OGPbaAVgMQeC8NcHnDMClJdRJJLMOH/GDMv8H4iYx0Mh6l7iny7l7bRRH+GSqdTlVAAk0uq/lRzATifErpUyQlvlDu5NA9uzwFmGdKmgAgMmx33P3kwzz3wPPww1LSWJZLVf1H2u3YwhOFLs1bNAE5TiKkOxd43ZvjH0pJch/QHaNEzJpgTqIBAuxBaNErBlRYU78QB3hycAtRPb29YsZWKmOPgzJSBu6WWTUVUxo9GEQC8MqUdQILdvwhpgc2Bo7Hg2ejNRrj6wHQ8I61ap05RKrqlgAOQj/wDYWNtIDFjpIZ42YvAkoBkz0pLJCVTUulzqAAUJmzkNXlt4jpGMRuLhulQG+qgZ7j8oJneIUIGohIUpioAk6m3A2U9XgBfFmHmJRLM2bKWvUpjLBA0kBrgP+oia/l1kOASOQI9ZlmXxVOzJFAOB3O57w2lYlISC4ZvpAIcPM0KfbejxT4HFpUliQ7A6QSx/da1uYm8SgqUooQopehYt6R4kYhcs/aSHrSu258oC0QRUaWWpYAJLBIszebe0MsMoVCCoJKk3Y1TcvsK084i8PnyhVQBLEEsSeB9Pu7xtmZ+6dLEgiztpuKEbs0A88T5wCAGBpYOGJDoUmuwKhaEuSzuLg1/P98Qpm4hSrkn8N6cVjS1XgKjOs3BMouCoBQURsCzfnGsZuhKT1BRIYAF6nngQsyzJps8slKqh3Z729DWtoqct/hzNWUgqQBqf5iCpCgAgsxYhTuLs+7QEnIxhRZiOD+kbUom4gvRhQbAeW8XM3+FU77BCyAXSlwXSzg6wG1ByDu4pE+rK52F0pmgIU5oSxvW/FoBHicEuWdK+HDFwQdwY0KTDvOsSFBCQQSlySLdTUB9D7x9yjCoKQpSQokn5qgN2tATcxEfZOKUizUtS0Ps+wiE6VJAS7gpFqNUDaFOBkBcwA2v+2gN6M+UBubs482rvXT9YK/qsxYTWrdWwOzNuG++DU5cg0IA86d3FGZx5wnUr4C1IIdqAvVtnpeA1ZhKUJgF3A0+VvpBIykFBOo6gH2b2aPQw65pCypKSG0i/vG1eP+G6VIOoUI29+IBV/Kdx7n8oyPX82uPsBdZpmgmJUlTkVHUADsQ5HS9duIVeGMolTHVMAIDs7M4ZgUqqWd2ZrQhxOcA/Kmr1e37tFdlWMT8NKQEJ3diwe7Fq+0BSysTLYJCQUgXHSxfZPH6Vh3hMSJgStBJKakMQAS6a87xGSMzYgFavhlQJAb1IFnZ2hnLLj4ksqCVEpSSznSxsCzih4gLES1YjSmYBpALhKlJdRtba945H4rywYbEszJHTcEO3YB719e0XeFzBQ1OpmKSdAZR5oLg9omf4hYoEoTKH+HoAUQKBTqOk8Gx7wCcYgIlkkiopUF3doR4SeEqOqxF+OI1EQXgMEFgqUSA7AD84Dxjp6NJDgk8QuwqUuQaPYmG2IyXqGg9Jq52a7wPjMoKE6gdQ3oxD23tAC4qWlCWBGo8HaANMMsBgNaqjpH4ci8OpuUSigsGPPlartzy7QEtJklaglIcmLHJvDaUsV3u59NTB2o94B8LpRL+IpQdYOkdqA/f+EOzmDkuTWjdXUwUFAj5R81CO3EAyTlsu5c+oZLXB0mimYh+Y1z8DLIrpYizvepskhmqK7wv/AKnvX5SCCenvUM5JDv6QDmOfaBu9wAqhe7NZI2gEWPwqUTFpTUBRA8oGKBHlWIKiSS5NSe5j4VwH1UHZJlxnTANClJO9QP8AcIWLVFZ4UkICNRFTcmnenS8BaZNh5cpKUhKklN1dh/mag7EcxQYXFOKpSQ/UQWDfZIYl6tttElKxBIFlElglRJU+zJFntveDpWJGqqNJDsmqikgsEF2oTwIC1wuYECo0lXSotWrAKdLNRo25pgZeJlaQkIWiWoS1FIdJrXUo6QDWhqXe0SmCxYBospoOlXTV9j2Pe0PMBjrayxH2dRKSaiqB1aXbnmA47n2W/AmGW5LXOnTW9KlxasJhjlSwQGI4MX/8T0AzwxUkq+ypO5AKiVAmm4FacRD4zBoGkiY5BDuGHeAoMmQwC1p1LO9NwWAJNga24eCcxylKh8SWgJmhhpepKnooANwzt+ELMPMG2h0MUkpcJsS6u/Nbd4d4KeAAUmUEl2PxCh1HpUNSlVJAdjakBNrzhCRRwXPT37gilHDwgxU8zFk7qP6CHnivCBKwtNQrpJZnUHD05b6d4Y+E/D4UNc1GpJbpKWII82LVHm0AJk2UYicOlBoL7Agsx4etYfL8Az5pdSkDoDFybXLszOaVisw81KQAG6bkpIDH/TT1hphsYkgfaAILJFGBcEENQcdoDm3/AONsTwr/AMZjI7F/Oft4yA/LywxilynFlSAgqSSAVHa9hx6DmA8pwyTqUoAl2APvvTiNq0KBdFA+osPM3bdvrAPRjH1FSQ5A0hPSA16XNIKknQrXLX8qksoU6jUMDwxHpE/JzgFgtPUekN2pbZ7QSc1lMCCQ9A433c8QFXhp6kKYqHTqD6dTmpFth+kJMwzgrnFQdKh0kEGrfKbm4rCbM/EBJSmUQUgFOkPUhgkn6fWPGUZUpZKlKLnYEitGBJHEAy8Uy0dCgAFKB1NYszFhY1L+UKcFjtHSX0u9NuacRUy1B9MqSJh1NqJCUAjbUQ6iKghIPcAwZiclkTUNplomVZaGANQPlBqPr5WIRxzcFdiEM1q+bfhHzHZklSNKXLsCWYMC+8eJ2FAJBDEUPpAq5YEB7yzGBJUlVAbFt2N6wbiMzRXqFGNAC4V3FL8DeE8yXGmTglTFhCA6jb9TsID1IzEoWo3Cjt949IKmZsGoTtSv3R4xfh6dLPUkAGynp5ecaMNlx+KlCg72Y8ebP5UgNsudMmlk0dy59P08oMyvw1NmK/xUrSHA73rf29RFdkOSSnABIWKmrlKUgFKgmxOzs43DB4qsCFKHw1S6Dq1FTFSBU6kpurQKeUBzeV4HnhS0qQoKSTpAKXKRSo2LkexhXNyGclSk6S6QCfUA0/e0dpwiwslJC0KSEhClpCzpJqalgBSvAvG6ZlqZsrQtSUoSPhuHPU19YBbpI5D+UB+fJksxUeHp50BwUjtuLXb9ubtBXi3IJcgAJUKOAdJdfBctcObccxO5ZiBLXb17fvaAsEzHdwQpiAB1EnhTkN0vUcWg2ROI+VUv5CWOg9KiKEtWYH8wOGhQmaFJICqOCGtwSXqf1glCwVVASkuekaWcMlia6bPveAeYfEGju2npOkDVUtqc8E1HAGzw9y3E7BiUhgSA7OSxaxpQvErhSdIDqLHTejXQ3FdUF5jmwlS1FwpRSFAU2vsS4d7bDgwE7/EHNdU46FEoBcdeqoDKCgzhQLvVoI8JYHCrAOKlfFKqsVqSANm0EV84kcRifiTSoi9WLGvsIMw+bTJdglXDvT2MBY5r4ckS8QoIxCkSgykN/iKDiqWJSGalS/YtVZMSJaihRlmp+ESCARYukVDNvR4V4fxE3VORqrVTH0sRHheZpmKBQNKRYM5IckgknvbiA2Z3NEwAEpNj06gHo5IZwSXAYWijwC0ploHSBpDhiX8jvuA4tEXm+IGmrEbADSPJvevnDvJsdqlodxpDAPZ7Vu2/pAU0rHDdRCQ5CdOtqMHcb0D7Xg7C4/5f8RIIdiC1tVFdyLekTKcSakrU4SwZzswDvQNq9oMlzlEjq6iQkI0MW0sg6QNNQWG7ufMKD+oJ/YjIntauR7R9gIPDYjQpy5SaEORch/pG/EZokhkglR96u/raBVRqw6gJiXFH7fjAbpWVTFVDP51gSZKUKF6bccxaYGaHuG8xvQOKCgeoepAhR4kKfinTxUcGAX5JgtZKizWqbd/3wYqsnnhR1IDpFEm2si/YCjCtSITYDDFeG0pIS5ZR7PWrXh1hpQACQCUpDAFk0KWLE0JtervAN04gkEMsOCop1EKoWo3TprvuHj7jc2EtBWSog2SX6nABD8gi5reFeIzFEpL6mIAAuFvuNQvEzi8wVNUVE+Qe3694DdNnkuTclz5mGOR5WiYNc09LsAD9aOW9DCFa4ZZTmoCNBLM9HUHHpS5FKkwDfOchkiWpctwU1IJAbZiSzMxLXrCDJsT8Nau4vw1b8Q0zDO9KCAtRoQEkstLvUHzc+sTCMSxe7hj6wDrNM1KhpBo4o7h/LnaGPh3EAh9CyAW+ajiqmejNT1iSmYgUABuO31H3xVZPiiUArqCbA0NC9fIX8oCpwpUsJm4cGX1KOtwFPs5UaA82g2cJ4no0TSSFBqOFFXzl7NeJlckTEJMkTCkUUbdRFA/DQwXmeKlLloRMKSgJSyQEubKDge5gKZGOmfGCCgFHWFfD6VK0guVA7bsaQfl6ka1fBIWAxKAdKAr5RqB+Zyew3eJ7C+ItE4pVJAQv/DKwSVJej7P6iGEopTMWqXMSqYkoQCkHTUsNTM7lqEbwGzxDgkz5QJw7JYgOoLZSHNil7Ow8+8cWzaUAtWnn1HskD2DR26ZmClBKlSJLlBNNSdL3N3ck0IpHJfFmKQucrT9lSkkEWYs2q6t4BNhcyUg1cigvxv8AvaGkrxKB1M6rfgGpZton5sMMkwKTMGvhwO5tAUkjNpinCJRt0qJA5a9r25MT2b42epWmaFJN2JelWY8Xt+EdIw6pRlgIVpcdVA4ICm0lSmS5JuCPK8EYvJ8POToWNel2IfUPnBL0pqSQL2HMByDDKOrzENZCCdo3+Ick/lprA6kfMhbXD78Ht5cw3yvLypqerQA2Fyr4iSkiig3lwYlMVhFyVqQp0qSWP74N463gsvSnesZm2Q4fFABZMuYAwmBjThQ3HsYDji3NyT5mCstxplKdy3AMVuP/AIc4xLmWhM9PMpYJb/QohT9gDEnPwSkkhSSCCxBDEHgg2MBU4PMErZT1ayu3a1oZyB5uSG3+jXjnyUqSXFDBEvMZqbKPn9KQHQNJ5T7CMjnn87N/vV7mMgGWAy4zeonSjdTe7bU5MUeEyXDIbXLBLmq1XZnLEsQxJLNbygCVOSKBKQw5IDUoxftXtaGOFxAB2rU2BUaB+6ifK+7wDhOUYZYKVI0OCApCgk9iGURQ1FN2aI3NcmmInTJYCphTXUkEuDUH2ixkZkGYMw7uH/0gtWh1H6bKJec/EmqWCSHDHsKV82gJjB4kyiQQSnjg70MFzc5oyU+4Zva8O8RhZWJnKU+kBgWpqUL0N6NUR4zDwpollaF6muCGPt6G7fmE1h1GZNHxCVXNYtcDiZa5ZlzQCliHI+U7EcERErlEEEFiLGPczGzCGJDG7BiYDXOWIp/D0hMlOphrUHUe1yLWAZ2NXPESKfnQOVD7xFVJnU3O9HNRUF6cbC72gG+Zy0T5RCw9HSti4JYgvoG9w7fhAzpbEg7UiuEw1NX50kVU5JCnKgexoCIlszmD45exIJ+jwAa5ZACtJ0vdqfc0Psoxql0YhNq3UG7D9IGxePJDPS3ZoWYXHqSsMpkh6djtAVa0gIAQrUXdTXADgD3g5eaz5Jl6D8IoQG0pAr3pe9bwlw+KSAovUgVaz7t7Qww86YQsrOoltJUqxrVjyPSAcpzhCJslS5IUWBmHUXUpT1A2uKdu8MMNJMuaVoUHCAoNXUkkF1DctXmEeEx6lrUZiUjpISQ3SQKmlSGc+cbMACkpWhTqUSkKBZgOE3NIB/Lx0z4YJ0qLlf2tyQEkg05btWOZ55i0zV6kgVd+nSf+6rEjkQ9znPSEpllSz0k6gqqXNK3dxUvakSU+cVF1Ek8mAGmQZgswCGJ1OA1N+PwjTIkFZawFzHrE5eUjU7j7uICowObg2U4/1bU+YMaM97PDVOeKCalbOWOsAhyCHOzV5Ec3MqPctJepNjeAps5zNeKnJTKMxemgIcmp6jT7I5iiTPVKAQVEFnVp6iHtV+GLA7xMYVCkpQxKQUghIpd6qa6m5tBksmAohjO/raPKMQSbwlGIIjfhJ/UHgK3AY0oNCSeXjZ/EPL5c/BDErZOJRYtWZLBSlWo8pKkkE1uPJFLxxeka/FvjBEzCpwyUhSwepY2S4Vp7nUAezd4CBmIjSqXG1c2N6cDMK9GhQUz1BoGJemzAwAOiMgz+TX/b90fYC1T4ISoApn9e2vSUklmqGbeuzUEJ5koyi0w6SLgkc1aldmO4ijwmdBVUyRKGkOgLNC39yyKO32noBCjx5JCzLnaanoVdzuglyf8AMHc0AgE+KxZmApSS32jWr3AclgYSqls7EjyMGJnaRTeNDFRYAk8CAdZFjCJYSnXR6ay3t5aqd4dYrNQmSoXBDMC+5I+YDZm1Avp2iMXgZ8t1fCmACpOkkBuWt6wxyLLytlzQpbMUoO4Ysa3ZhejfQNGGwk2a5ly1KAuQKD1tB58K4hneWOxWQXpT5b1FIo5M+4+GToYKCQFAh2br/tNaC8Fpxt9KlFOohbr0nYdJNtqC9RAQmP8ADGJl9bIXpP2FE/KQ9CBu0FS1FQHcU3bux3d94rZ+ajSCtSa261GodIADjgGr1iLzDEplz1pA6CQewdnDfu8AUVNtxdN/Orlt3iazGY8w+0H4nMktQgnt+g/bQuwUgzFsyiCakAm/3QHyTKmLs5FA4Ds9POD5eQLZzT9/Q9jFnlOWS5aRRL6nUp2ILccfnDMYUUv/AKmcF96QHOEYNcs80P0Yh/aN0vHEkaxQnS55a/P7EXk3K0qegJ9jV4AzHw2NNBUJJAqT+/0gJwZukhIKWGpqtQCNK8+UdKgAGUXTdx/qaAJ+CKCxDRqlyhqAO8B6OIJABsKCMMVOTSUqBSsOlqg/Ru8KcPhCmYBMQQGJAUGdm94ADBz9BLvpPEGYrHpUjSkHuTSgrQRUYQpX0qYpNGb9t6RJ4uUErUkbKI9i0AKY3ZbI+JNSnu/5fWPWGkGYrSPUnYekMsJhhIUoqUFBQ0gim4cFxQl4B0uSk0G379o8qkgCA/jMotyYEzDNdAKUl1f+39e0B6x2PTKo2pfGw8z+EJcRmcxV1Edk0H0gdRePJEBsOKWQxWojuox4Cj3jyYMyyQVKB0v1AfMUkHlKgGfzeAb5Fkhml0rLMQsKQbcUsfKrgEO9OlZVlEmTRSllQSAFrTWhqQKHTt3hRl3QkaSulaGhe79LVPrSDE44JoFG9lJ1Ibcs1fLeAttcv+1PsYyJD+o/50/7F/nGQElIn1sK3FQ4oSKeQq949+JcSDh0hwXmAghIGyybXqTakI5ONAAJmyy1yCRzagI2rAOZZl8QgA0H1JubCA2YLDCaousJSLm9+BFZkuBwyAxClPclSg5qB8oFNuzjziCwuMKF36TQt98PpOLNwp+4JP8AzvAdBw0iXqQuVNASalKnA7kEpNPmoTubvCTxaiXLndCgULQFMQAAr5VVfzt/daEsrMCnqUphQuWAcD9AHqQ8Ic3zkzZurRqQkAJBc0G9XvUwFErGhRvYgpIcF7GooTGpeLO2mm5SO+wH9weEKM5TwR6D93jxNzomwL1Dk8wDzE40SwVKZxQGh9iDYHbgwrM4F1K3q/6wnnYhSy6i8eQks7FvpAGYLDIUVKVYGg84cZJLlGadN2Lo2PB8onyiYhyxAfQX5uxF4YZDjCF6VL0g0Zq+/GzQF3LWm6kuAWKkWS+wFifXmCsJPBKQmYpKtVNR0oS9jqJYPVx2HMIJc4JFS7VCRUOC3UxGzwbh8TQoVMoDqSlIcFSmCurZgL2pAPsPOoKB6gKG5FtVacP2EFyV6bApepYajUXS52J3+sIsHMcEAdezHZq0vv8AfBuIxXw5ZIIFGlkq06TWjnZ/21g59nkppqmSQ5cOXdzcdjG/A5TKXRYU/IU30tC7FsVFhpD2BdvIwRKzJaRYON/0gPcmWqXOUgzCdDgVuxv7Q1x80fBUTRQYp/1PT6PAuX5bLWxmklSqllEM9RUbwJneD+EsJCypLOly5ANK96fdAEZctcyzID/MTy9Q9Cx2guV4WSqq8SEuNXyO9tXUVCrmgYwuyyeBLYaXBq/UbitaCG8pfRUVUQAzBlM5BHqPaAIy/IcNLLlc6YCOuydPFACWJ4MMMWjDplqCZaANyXWxTYKUsk3bt7QonY0l1WVVN2KgQ3NSN/8AmAMzzDoUxSrWzh/si9BuD+cAlxjgkOoHcagRWtNNGgZOHLOAW5anvGEEswuWHnw8VmCC9Xww/wAjpSwZQIcBjyxHpAT+Dy3WHKgl7O5f22gbF4YoUUlvSx8osRkk7Q2gjpcdJqHGmjbJu1oQZzglk6wno1GWl7kpPHq3oYBRIk6lM7C5PYXh/kiEJX0uN6m5Hfb0hHNlqlTCFCooYMyrEjWCHUQaB1U5IApAWyVpUwCu6iVsPRRLnYU9I+nGAAEK06jRA1O4cghSnJ3N+eIAM5wlIU7k3oAWJqfIR7RPYFSUoCSNLKUFK4KkpcMe7QDX/qjE/wD9U7/eYyJ/43aMgIzRHto6LkvglPwz8cy+n7QUKhVfmD1CWI4PYxR4bwTh1SpSBq+bUlRIKfhirqYfMxtTaA4opMfEkixI8i0dI8S/w+MpCFypiVoKNeqodLgaiGYXiHm4RoAGU61AKUSOCT9L1iry+SkUa1Deh2DaaE1atxEyqU1RDGTm5ADor7bv53A3gPfiDBoTM6GDhyxG/Zga3eFCpcOMLIXiVFSjpFhc+3Iva3EfMxygILianS9+Bs+7vSkB8yTIVTjVJ0kG1COCAfm2pu/aOhZZ4Uw6QHHxAvqXLX0gsLpTsRwe8J8oGiWDpcqZWpKQkF3epfudoeYfFlKUq+GgBiEnU5DUdr+hgG6PD+GWEj4ASXdSyEqKTsSH+YiytmiZ8TeDwEfGw4YOdTh1M5ehrVn2uYpJOJcsUyVumpBZ2qCDv39YaSMUJhsnWRRKiHQDRRBY6tqdoDkWEx6UjrJS9AohncMekD6wyw81IPSpIHyE2JCiXLG9PwgTxzlgRNKkg6SxFGDcsAGc8xLLWqlTS3qG+6Auk4+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uDTw94cEwGgUhgVoUrS5D6FBi6Sz1Dg2jo2W4GSJbS0lKiErSCwWkJI3VVnDnzpeE0oAHShWl0htLuNL1CGApzxSGUjFO6whYIGkr0g3FDyAd9vugLPBTAZwmrSGA0yyDQlbmZTnpFexjTmOSyp8kmaiUuaZrhVDoJVpAQQ2otRqAl3hJgsYgqlOSpabLFvlbqZq7epiiwU46QtctM1YXql6SwS/SGOwAve5ptAch8deCk4Za3WCkF9VCou5A0gvqPJYMAwrHOijQrcch2v3aP1TmGTmdJXLZIUtWtRCOlLEGhChUhq139Pz94vyxaC5CRUuEpAAa5Ju5PPvAacrxoIKQXYF3tXgvVhBSmA6gkAJo5AYu4dt+PSJQTlJ0h6Av8Av8oc4TM0k6WeoZjy7P3gDWPf6xkff64OZcZAXcnFlNkSmV/aouAzVbccQ2wWZKCQRMSpOkig6geWZnHER+DxDdOhH+Lp0qKm01IdrV7wwkZgToTqQkhkhQAAPdRsXo5tAWqMYoygkzCZakpSwQCa0U77EU7Ry/x1l0tE5Spc0LSvqSaWOzJSxYuHfb2rsHjEhb60pLgqDAancC4YVa0IfHMxOltISz0BAq9CXvT7IrAc+mojQoQzwOGE1bE9IZ2Zy+weKXCZbIoBKSdi4BJu97HZvSAkctxoCSml3atXpV6fvyj5icyUCCC5Nnc19/IxaTMhwy7ykg2okA3v0WZwCdu5ifzbwgkDVLURwlRcFrsosWar2gCsBihpAIBUAzuW1EVYbwyw+JCZmnQkONJMxVEk/acMzd4kMuxJlq+GpJpdyA2z2pUiHmFmi6WqlnUQbh3HdrQFLgccoqSNEtWhKrONQDnUS7lQ+4CGMnHAgHsNRS6VJL9jZgTEpJn0S4olJAZhdyCfePWLzZMksFgK6nazAUBIdz2gNPjKcudNqoaexNSBfSXam7uX2hLiMmZBWlRLVIPHL25gfCY34inLu7sVE0dyxuz96PDGfjwmWf7mod3I3D1cvWARy5JUWF4ZKyNTUUCeN93pfineAcvnh1B7htm7X38oZLx7D7qOKi1a7CAAy/FfDUoKoqntxDFeKXiUiUhj1/MaBNDvyQ9N6Qpw2DOImKV9gFyQkhzdiwJc7lqReZblqUS+kJJNAkEJoQSHCwxmA9QdnBBgEuI8GKEvWFr+IOoJYVZqsKgPzyIY5eoKAIWVDpDgMoWN90lyW8qRTTFJYpUVF2SaJmaTMFyFsUhfylILA2IiDxOM/l56pahoQolQcB0uOl7sRSu1eYB0AkTBLKulafiAEKZk6tQDkOyqsWv2gLP5YWhOvZVSpQ1F3FgeCD6AQYjFIXpKixSXBYFwpOkgkff2EIs9x6QkAEByGoHYbuALUgB8RgpBH9p5FfoT/wAQ98M/DSgkAAME6gkupv8AupW4+kSqsXUb1s59metS8PMkxZKFJmMlyWCBt2rtvWAopeKQA4+IlQoFDfvq1PaCZWLQFjTMmqSQAoBISfJtTHar1hOnFEAq1lLDShNXIVRXYBnc94J/mZaSlAXN+GdBndIfU3VpD2ALByHgH+FxikJlqC0rSSTpJDsCxCtNQ7OBDjKcelKk6JhQVKPSQ6SWO/BofMRGompShQPxErcbADRQ131O3pDpWIV8QmaC7BRUkJcFQCgQAGIIaneAucNjUsn488lkqLAES6FgVfDYMP8AMdzHL/4mSZWtS0hBSW0lDtq0tRm48rXixy3EKGpI0FJ2YpIcEqLBVNi23MQHj7GGZNWtMxaUqAcFCtKi3UAqpB7KaxgICcmB7FxQwVMEDzIDRpj7GRkB0CWQHLA9LEq2JI+Xk/mYLkTClKhSpDhnIZiC+3EROEztSR1gKIsCKNsKfS8M05+NIcUVyaqYs54apgLZGKZyoJcsobCrOPS/vEf4izMTFAJ0lKaJLMoDgjb/AI7wDjvEKpgIqmuxan47wBKKpimFSakn6kwB2W4pKSQSxJHkf1h1JxTgChHkaVDW8hWJrH5atFSxHIj5hscU0UHHO8BZS8dwBufW9xYEuD+UFy8U9A1Sw00cWSG1XZ7A/cYk5eYI/wDU93+6PM7MZAOpgtXl+JgCPGWCacACkqqCQbsaV9/uhGjEzEOLFtPDMzNB6MQJp1kh99gmAsymJKyUmlK+QAMB6mZqs0JenNQeX/CB5uIUr5i9X9TDTA4BFHDk82q7NHzM8rEs6kl0m16UFz3gExTBacumkPpJ87x8ksFpezxRontuO2zu7E7DiAkVAg8GPqFqWoJe5/ZhhmiQqaybn74EXJVLUFOCx2gLbK5CUpZOlgCk6T1bMQX6VM5PkYaSJ5oVCWAsaSmYkKdSQ0s6mClefD7RH4XMEkA6iC/zbg2PY0+/vB0rMg5U6VEkKZyTR3Z93fb8ICnTjykBlKTRPTK6UggFXSomqFWawLtHNs7xQmTVEBhYVJt3MFZxnBrKQCkMxcMWvvXv60hPKkqVYQG3DzplkqIEfMTJX8yi8e5LoLKo8FfzaaJFa/8AEAtVJUKlJHmIdZTiiHPzdNeB/bQccDmNSlOC9mrCsHl23aAtkHpDkgUsfsmpqaQZLmKV8VMtOlKqkOaJQ5ZyH3eJTB4/5jUJSlnJchth9BDuVmKVHUHY3el3AAHNoBxg9JCAQpD6ta6kKSGI6eAWB9IPwUwuCHohuQqtaeTf7YSpmghioXASCRY3YWfaNi84l1IClEBBKQTSwe3qYCgm4tMqW6lJJQpku9LanItWr7Rz/wAQYwTF6vi6n/fl6ffc7M9zVRT1J1JWAa0KSAwYjf0q3eBcBP0szM/EAsUqNaoOzRKfiK0ClCQBZ7/WDcu8NzJwcUBsr7O/rxXz4gEWmMi2/wCilf2o/wDIr8oyAhtEYlNaVPasNsPlxXNUkpLA2BJJ8qA23hxh1FBCfgzRwdBYs44ZubQEz/LrFShQHJSR9WgjLsQEEvu1fKOj/wBPUnoJZRTXVLJSoEdLrDuQq9BAWKyqRiHLBJYdaDaj1RQJFqqrAS2OxySgpBclrV3eFahDibkSkTvhLYb6qsRR2IBqHhr/ANKy1J6ZnXs7EE8OPMfpARplx4KYPxOGKCUmhBYwwyTCJIKiAXLBwG4uSGv+3gEYltcN6Rik7xeKwiJiSkp2cHSaXI+y9q3sDWI+bLYkd/3QwDHDYhBGpxye1n/GNGaYxJQEpIO/5V9h6QCjD6iyQ5Owj1i8vWgOpBSOTANkYCTpZQBLVLV93hRPmLllSNQIBob0uPoYY4XB4gosi1NSmLbPT8oU4hCwo6h1PXzgNsnDTH1sDvU1Y8CBcTMB3aGMzHAhwQORxCoaVzGJ0gm7PAestxK0KZIChcpNqX8qRX5ZmYDKOGoUu6Rq4appYg+h4jXlGUy3QZqer5UqQaHzTv3blossqlykTPhJBmBiRpTRK6AkAgAMnVQvtAc7zjLZ8+Z8YyikzCdQCSUo00S5FgU6TfmMl4Qy5hQAWSQCSOz1+u+xjreFkyviCWiYFOdTKTpAOn7Mxhegtt2jZj8olzBMC5adRYJJW+oVDhYABL7HisBxjMikoTSu1/2+zQqUmLXxD4TmpK5ilEgkkEpIASL6jyLMHtCcYaWEsUuWu9YBAtZNyY8wX/KlSylIc1aHWE8KLUOqlPLfb0gJmCJeMUN6O7WinPhHg+1W9oAxvheYgOBSAUjGqZP+VRUPW8b8GtSnU9TQsWegb7hSBVyCIyRMUguICkRKCpSkmzPb2I37+sTiJqk0B8oMRjVTOgMkbt2j3/KJ1JYqftX6MfugGmRZcAyyDquCHet3GpqH/iLHBTGvpY0Vpanm52484Q4NLMEpdRppYu/YJA9oa4WczEapaSNJLagSL2HLeTwDXR2lf7B/9o+wH/Myv7B7n8oyAgJGNT8ZfClUqfK7A2tFHJxpYvZi6kk0O3SAXIpfYmIFaYKkY+Yi4JFbuL997QHS8JmiqgddCkpUUBykAaS6dRC2BfbTBsjEpMvRJCEDUHJTqSv5rrLqYFgDWoFI5yjPgfmfkdmGxFY2T8/Sa0JIZTuaAigs3L8wFV4hmzEoSop6kqpoJU4UTq0seXJDbDiPGWpnL0qCS1OTpTS7Xeo5p5QP4cmCbWaRpCgepIIcH+5KqU9al4tpGYBJ6VpZJdIZw92VSjbenAgOf57kOIK5kxSG60p0lwolVN7DuTaEGFxKpZKT8pNSOBdmu8d7w2LTXUU/DUOpRW40rqo1DOKAP+kIPHPhRExCpslKlMAwCgo6buEkBg5rc0ftAc2GdJAOkdRtSgf1dhQe8KFzHcwXisIUEpUGIuIEmCAb5DiUpQpVHcuaUYbagfpDTFY8LlrSqoa48hZSrd3pxEbKxKpZLWNCI9zMZNWKAtQEgE7EAP3G3aAZozYEAkh9wT+UK8VitaieYz+nTHqA+nXfY/jf2jUcKtgdJY2pd3qORQ1gNEyHOR4UVK1oKRUDUHCti5SW/SFkjCKWWAPelvPiKHKcEhILkB6Gh7GgqSPaAfysaiWUrlJUVFlAEAgAXuORwKw5nZpNRMQZSEoU4o5OoqBVpCS9GdxCUYyVp+IlLqSelPUGD3NOYZZdmmImomukKUgBXxACSkEtcee8A/xuYrSUpMkO6dR1KOl7lEtVBTjzhviUrmdSZpUg1ZU1gDdJYF0kFqRLZFm08zGmzeghQ1ra5cDr2e/beDJSUyFicrSpNU6UqBah1Ko7c1gC/EeCGJlErWVpUGCjTSRUjsdx3EcizXBmWtKEkEmj6wSe5AFI7JPMsBa5U8KCgCyCztVWoAMmj+0cyznLh/MqURqGp9QVvQ/Lcd+8AZ4eytKEBUwI1kVLFXaw/SKSUkC+kKuC1ezUItzCnDTa6UknZtQSK0YEjneDZU4lgSeqy1TAAwooAqHIIBfa0A4w8sE0q1SwSaHmjhoKkYFCgBpJBGyumoLknzMKJWKepUSsAaVEvQAuCSxe1hzDjDTXLgsCwYMpOx57t2gIbx14a+CvUkEhQJpUAUor+0gfePWMl4cFYBs8dj8aJQvCA6WY/Io6C5ck66uafKfPaOQTkwDJcrpdvlr5NCmdi0qIZLPzp/8AkG9TaPc7ErUGUskcfu/rAM0QFbhJyFpTUNuUsVPZvweDMLOCWLuUqpLUkkNdT1YdxEllWZmVf5QDRqk/ZAYUL1eH8nMpVKqSS6aF9gTa4Y1/F4Bn8Qf5PaMgf+Zw/wD6iv8AZ+kZATnhvDpUsuKgFj6H0hzipCVS3KRxT/t9rm0fYyAjZyA5YbmNJTGRkB0vIJLywCSwSVcuWFyRDOXPOgAABnqBdjvzGRkA1M2ygAAdIKR8rFn6feK3C4ZMxJ1B+n7jSt4+xkBw/P5YE5YD0JDkkksTcku8JZgjIyA0S0ArSDYqAPvHRMpyGSFksT8RSQoFmY325jIyAaoQhK1pEtGkGxSDs17xqzLLZZQFaAFFKi4obD0jIyAhJ8gS0OmhNzvcxtynDgzS5UWGqp4H3RkZAOMuVoSGA6iQXSDRTgi1qmN2cTDJmFMolATWl/U7xkZAFT8QqdIllZqEkOnpdmLlrmt4d+GMEiZg3UKiYoehAeMjID7mB+FiWSzEFJSRRgogBvICILxLhwnFqUHqQWNRUcRkZAHS3CQly1C3MMpEhPwhMapnFFy2kBJa/ePkZAb8NOLo3AJABs1S3uTDfLUuxcguDSlQw2jIyA8+NAThVdaqFwxba1rVtHKVCMjIDWoRuwEhKtZIdmZ+8fIyA85lh0jSwZwXaF5TWPsZAedMZGRkB//Z"/>
          <p:cNvSpPr>
            <a:spLocks noChangeAspect="1" noChangeArrowheads="1"/>
          </p:cNvSpPr>
          <p:nvPr/>
        </p:nvSpPr>
        <p:spPr bwMode="auto">
          <a:xfrm>
            <a:off x="1740546" y="-1151929"/>
            <a:ext cx="3455789" cy="2632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4291" tIns="32147" rIns="64291" bIns="32147" numCol="1" anchor="t" anchorCtr="0" compatLnSpc="1">
            <a:prstTxWarp prst="textNoShape">
              <a:avLst/>
            </a:prstTxWarp>
          </a:bodyPr>
          <a:lstStyle/>
          <a:p>
            <a:endParaRPr lang="en-US"/>
          </a:p>
        </p:txBody>
      </p:sp>
      <p:sp>
        <p:nvSpPr>
          <p:cNvPr id="7" name="TextBox 6"/>
          <p:cNvSpPr txBox="1"/>
          <p:nvPr/>
        </p:nvSpPr>
        <p:spPr>
          <a:xfrm>
            <a:off x="2113125" y="1710803"/>
            <a:ext cx="8445485" cy="2092881"/>
          </a:xfrm>
          <a:prstGeom prst="rect">
            <a:avLst/>
          </a:prstGeom>
          <a:noFill/>
        </p:spPr>
        <p:txBody>
          <a:bodyPr wrap="square" rtlCol="0">
            <a:spAutoFit/>
          </a:bodyPr>
          <a:lstStyle/>
          <a:p>
            <a:pPr marL="342891" indent="-342891">
              <a:spcAft>
                <a:spcPts val="1200"/>
              </a:spcAft>
              <a:buFont typeface="Arial" panose="020B0604020202020204" pitchFamily="34" charset="0"/>
              <a:buChar char="•"/>
            </a:pPr>
            <a:r>
              <a:rPr lang="en-US" sz="2200" b="1" dirty="0"/>
              <a:t>‘Long Tail’</a:t>
            </a:r>
            <a:r>
              <a:rPr lang="en-US" sz="2200" dirty="0"/>
              <a:t>:  Collected in the field &amp; lab by many individuals and scientific teams. </a:t>
            </a:r>
          </a:p>
          <a:p>
            <a:pPr marL="342891" indent="-342891">
              <a:spcAft>
                <a:spcPts val="1200"/>
              </a:spcAft>
              <a:buFont typeface="Arial" panose="020B0604020202020204" pitchFamily="34" charset="0"/>
              <a:buChar char="•"/>
            </a:pPr>
            <a:r>
              <a:rPr lang="en-US" sz="2200" b="1" dirty="0"/>
              <a:t>Heterogeneity</a:t>
            </a:r>
            <a:r>
              <a:rPr lang="en-US" sz="2200" dirty="0"/>
              <a:t>: Many kinds of measurements &amp; methods</a:t>
            </a:r>
          </a:p>
          <a:p>
            <a:pPr marL="342891" indent="-342891">
              <a:spcAft>
                <a:spcPts val="1200"/>
              </a:spcAft>
              <a:buFont typeface="Arial" panose="020B0604020202020204" pitchFamily="34" charset="0"/>
              <a:buChar char="•"/>
            </a:pPr>
            <a:r>
              <a:rPr lang="en-US" sz="2200" b="1" dirty="0"/>
              <a:t>Distributed Scientific Expertise </a:t>
            </a:r>
            <a:r>
              <a:rPr lang="en-US" sz="2200" dirty="0"/>
              <a:t>by proxy type, archive type, region, time period, and/or taxonomic group</a:t>
            </a:r>
          </a:p>
        </p:txBody>
      </p:sp>
      <p:pic>
        <p:nvPicPr>
          <p:cNvPr id="1026" name="Picture 2" descr="http://www.windows2universe.org/earth/climate/images/sediment_core_sm.jpg"/>
          <p:cNvPicPr>
            <a:picLocks noChangeAspect="1" noChangeArrowheads="1"/>
          </p:cNvPicPr>
          <p:nvPr/>
        </p:nvPicPr>
        <p:blipFill rotWithShape="1">
          <a:blip r:embed="rId2">
            <a:extLst>
              <a:ext uri="{28A0092B-C50C-407E-A947-70E740481C1C}">
                <a14:useLocalDpi xmlns:a14="http://schemas.microsoft.com/office/drawing/2010/main" val="0"/>
              </a:ext>
            </a:extLst>
          </a:blip>
          <a:srcRect l="1" t="271" r="46775" b="54259"/>
          <a:stretch/>
        </p:blipFill>
        <p:spPr bwMode="auto">
          <a:xfrm>
            <a:off x="2712961" y="3949961"/>
            <a:ext cx="2201871"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3333" t="16664" r="37529" b="21433"/>
          <a:stretch/>
        </p:blipFill>
        <p:spPr>
          <a:xfrm>
            <a:off x="4957916" y="3949961"/>
            <a:ext cx="2909239" cy="2194560"/>
          </a:xfrm>
          <a:prstGeom prst="rect">
            <a:avLst/>
          </a:prstGeom>
        </p:spPr>
      </p:pic>
      <p:sp>
        <p:nvSpPr>
          <p:cNvPr id="3" name="TextBox 2"/>
          <p:cNvSpPr txBox="1"/>
          <p:nvPr/>
        </p:nvSpPr>
        <p:spPr>
          <a:xfrm rot="16200000">
            <a:off x="1118321" y="2545006"/>
            <a:ext cx="1301959" cy="369332"/>
          </a:xfrm>
          <a:prstGeom prst="rect">
            <a:avLst/>
          </a:prstGeom>
          <a:noFill/>
        </p:spPr>
        <p:txBody>
          <a:bodyPr wrap="none" rtlCol="0">
            <a:spAutoFit/>
          </a:bodyPr>
          <a:lstStyle/>
          <a:p>
            <a:pPr algn="ctr"/>
            <a:r>
              <a:rPr lang="en-US" b="1" dirty="0">
                <a:solidFill>
                  <a:schemeClr val="accent1">
                    <a:lumMod val="75000"/>
                  </a:schemeClr>
                </a:solidFill>
              </a:rPr>
              <a:t>Bad News</a:t>
            </a:r>
          </a:p>
        </p:txBody>
      </p:sp>
      <p:pic>
        <p:nvPicPr>
          <p:cNvPr id="1028" name="Picture 4" descr="https://encrypted-tbn0.gstatic.com/images?q=tbn:ANd9GcTIyc88JfvMuj2BqF63nlYr3AHGCXCICcRyfhf79IZE6UPSwIjt"/>
          <p:cNvPicPr>
            <a:picLocks noChangeAspect="1" noChangeArrowheads="1"/>
          </p:cNvPicPr>
          <p:nvPr/>
        </p:nvPicPr>
        <p:blipFill rotWithShape="1">
          <a:blip r:embed="rId4">
            <a:extLst>
              <a:ext uri="{28A0092B-C50C-407E-A947-70E740481C1C}">
                <a14:useLocalDpi xmlns:a14="http://schemas.microsoft.com/office/drawing/2010/main" val="0"/>
              </a:ext>
            </a:extLst>
          </a:blip>
          <a:srcRect l="30882"/>
          <a:stretch/>
        </p:blipFill>
        <p:spPr bwMode="auto">
          <a:xfrm>
            <a:off x="7894717" y="3949961"/>
            <a:ext cx="1574723" cy="2194560"/>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4">
            <a:extLst>
              <a:ext uri="{FF2B5EF4-FFF2-40B4-BE49-F238E27FC236}">
                <a16:creationId xmlns:a16="http://schemas.microsoft.com/office/drawing/2014/main" id="{A67AA89B-1A87-B147-9EE7-786DB2EF1C6A}"/>
              </a:ext>
            </a:extLst>
          </p:cNvPr>
          <p:cNvSpPr>
            <a:spLocks noGrp="1"/>
          </p:cNvSpPr>
          <p:nvPr>
            <p:ph type="ftr" sz="quarter" idx="3"/>
          </p:nvPr>
        </p:nvSpPr>
        <p:spPr/>
        <p:txBody>
          <a:bodyPr/>
          <a:lstStyle/>
          <a:p>
            <a:r>
              <a:rPr lang="en-US"/>
              <a:t>Neotoma Paleoecology Database</a:t>
            </a:r>
            <a:endParaRPr lang="en-US" dirty="0"/>
          </a:p>
        </p:txBody>
      </p:sp>
      <p:sp>
        <p:nvSpPr>
          <p:cNvPr id="16" name="Date Placeholder 15">
            <a:extLst>
              <a:ext uri="{FF2B5EF4-FFF2-40B4-BE49-F238E27FC236}">
                <a16:creationId xmlns:a16="http://schemas.microsoft.com/office/drawing/2014/main" id="{B5C90C2F-8C78-A844-9B3C-2274CC15C3F1}"/>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267785517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bwMode="auto">
          <a:xfrm>
            <a:off x="7205235" y="1814269"/>
            <a:ext cx="660400" cy="270933"/>
          </a:xfrm>
          <a:prstGeom prst="bentConnector3">
            <a:avLst>
              <a:gd name="adj1" fmla="val 53846"/>
            </a:avLst>
          </a:prstGeom>
          <a:noFill/>
          <a:ln w="22225" cap="flat" cmpd="sng" algn="ctr">
            <a:solidFill>
              <a:schemeClr val="tx1">
                <a:lumMod val="65000"/>
              </a:schemeClr>
            </a:solidFill>
            <a:prstDash val="solid"/>
            <a:round/>
            <a:headEnd type="none" w="med" len="med"/>
            <a:tailEnd type="none" w="med" len="med"/>
          </a:ln>
          <a:effectLst/>
        </p:spPr>
      </p:cxnSp>
      <p:cxnSp>
        <p:nvCxnSpPr>
          <p:cNvPr id="25" name="Elbow Connector 24"/>
          <p:cNvCxnSpPr/>
          <p:nvPr/>
        </p:nvCxnSpPr>
        <p:spPr bwMode="auto">
          <a:xfrm>
            <a:off x="4368796" y="1814269"/>
            <a:ext cx="660400" cy="270933"/>
          </a:xfrm>
          <a:prstGeom prst="bentConnector3">
            <a:avLst>
              <a:gd name="adj1" fmla="val 53846"/>
            </a:avLst>
          </a:prstGeom>
          <a:noFill/>
          <a:ln w="22225" cap="flat" cmpd="sng" algn="ctr">
            <a:solidFill>
              <a:schemeClr val="tx1">
                <a:lumMod val="65000"/>
              </a:schemeClr>
            </a:solidFill>
            <a:prstDash val="solid"/>
            <a:round/>
            <a:headEnd type="none" w="med" len="med"/>
            <a:tailEnd type="none" w="med" len="med"/>
          </a:ln>
          <a:effectLst/>
        </p:spPr>
      </p:cxnSp>
      <p:sp>
        <p:nvSpPr>
          <p:cNvPr id="377858" name="Text Box 2"/>
          <p:cNvSpPr txBox="1">
            <a:spLocks noChangeArrowheads="1"/>
          </p:cNvSpPr>
          <p:nvPr/>
        </p:nvSpPr>
        <p:spPr bwMode="auto">
          <a:xfrm>
            <a:off x="4749735" y="207966"/>
            <a:ext cx="2692532" cy="646331"/>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3600" b="1" dirty="0">
                <a:ln w="50800"/>
                <a:latin typeface="Calibri" pitchFamily="34" charset="0"/>
              </a:rPr>
              <a:t>Chronologies</a:t>
            </a:r>
          </a:p>
        </p:txBody>
      </p:sp>
      <p:sp>
        <p:nvSpPr>
          <p:cNvPr id="13" name="Rectangle 12"/>
          <p:cNvSpPr/>
          <p:nvPr/>
        </p:nvSpPr>
        <p:spPr>
          <a:xfrm>
            <a:off x="2164080" y="1630732"/>
            <a:ext cx="2286000" cy="3970318"/>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CollectionUnitID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SiteID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CollTypeID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DepEnvtID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Handle</a:t>
            </a: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CollUnitName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CollDate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CollDevice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GPSLatitude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GPSLongitude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GPSError</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WaterDepth</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Location</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Notes</a:t>
            </a:r>
          </a:p>
        </p:txBody>
      </p:sp>
      <p:sp>
        <p:nvSpPr>
          <p:cNvPr id="18" name="Text Box 2"/>
          <p:cNvSpPr txBox="1">
            <a:spLocks noChangeArrowheads="1"/>
          </p:cNvSpPr>
          <p:nvPr/>
        </p:nvSpPr>
        <p:spPr bwMode="auto">
          <a:xfrm>
            <a:off x="2253719" y="1158662"/>
            <a:ext cx="2132315"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err="1">
                <a:ln w="50800"/>
                <a:latin typeface="Calibri" pitchFamily="34" charset="0"/>
              </a:rPr>
              <a:t>CollectionUnits</a:t>
            </a:r>
            <a:endParaRPr lang="en-US" b="1" dirty="0">
              <a:ln w="50800"/>
              <a:latin typeface="Calibri" pitchFamily="34" charset="0"/>
            </a:endParaRPr>
          </a:p>
        </p:txBody>
      </p:sp>
      <p:sp>
        <p:nvSpPr>
          <p:cNvPr id="10" name="Rectangle 9"/>
          <p:cNvSpPr/>
          <p:nvPr/>
        </p:nvSpPr>
        <p:spPr>
          <a:xfrm>
            <a:off x="4998720" y="1630731"/>
            <a:ext cx="2286000" cy="3139321"/>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ChronologyID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CollectionUnitID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AgeTypeID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ContactID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IsDefault</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ChronologyName</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DatePrepared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AgeModel</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AgeBoundYounger</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AgeBoundOlder</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Notes</a:t>
            </a:r>
          </a:p>
        </p:txBody>
      </p:sp>
      <p:sp>
        <p:nvSpPr>
          <p:cNvPr id="11" name="Text Box 2"/>
          <p:cNvSpPr txBox="1">
            <a:spLocks noChangeArrowheads="1"/>
          </p:cNvSpPr>
          <p:nvPr/>
        </p:nvSpPr>
        <p:spPr bwMode="auto">
          <a:xfrm>
            <a:off x="5202012" y="1158662"/>
            <a:ext cx="1854418"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latin typeface="Calibri" pitchFamily="34" charset="0"/>
              </a:rPr>
              <a:t>Chronologies</a:t>
            </a:r>
          </a:p>
        </p:txBody>
      </p:sp>
      <p:sp>
        <p:nvSpPr>
          <p:cNvPr id="19" name="Rectangle 18"/>
          <p:cNvSpPr/>
          <p:nvPr/>
        </p:nvSpPr>
        <p:spPr>
          <a:xfrm>
            <a:off x="7833360" y="1630732"/>
            <a:ext cx="2377440" cy="2585323"/>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ChronControlID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ChronologyID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ChronControlTypeID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Depth</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Thickness</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Age</a:t>
            </a: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AgeLimitYounger</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AgeLimitOlder</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Notes</a:t>
            </a:r>
          </a:p>
        </p:txBody>
      </p:sp>
      <p:sp>
        <p:nvSpPr>
          <p:cNvPr id="21" name="Text Box 2"/>
          <p:cNvSpPr txBox="1">
            <a:spLocks noChangeArrowheads="1"/>
          </p:cNvSpPr>
          <p:nvPr/>
        </p:nvSpPr>
        <p:spPr bwMode="auto">
          <a:xfrm>
            <a:off x="7974471" y="1158662"/>
            <a:ext cx="2016065"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err="1">
                <a:ln w="50800"/>
                <a:latin typeface="Calibri" pitchFamily="34" charset="0"/>
              </a:rPr>
              <a:t>ChronControls</a:t>
            </a:r>
            <a:endParaRPr lang="en-US" b="1" dirty="0">
              <a:ln w="50800"/>
              <a:latin typeface="Calibri" pitchFamily="34" charset="0"/>
            </a:endParaRPr>
          </a:p>
        </p:txBody>
      </p:sp>
      <p:pic>
        <p:nvPicPr>
          <p:cNvPr id="12" name="Picture 8" descr="LogoPollenHRC.png"/>
          <p:cNvPicPr>
            <a:picLocks noChangeAspect="1"/>
          </p:cNvPicPr>
          <p:nvPr/>
        </p:nvPicPr>
        <p:blipFill>
          <a:blip r:embed="rId3" cstate="screen"/>
          <a:srcRect/>
          <a:stretch>
            <a:fillRect/>
          </a:stretch>
        </p:blipFill>
        <p:spPr bwMode="auto">
          <a:xfrm>
            <a:off x="8839200" y="2"/>
            <a:ext cx="1828800" cy="1362075"/>
          </a:xfrm>
          <a:prstGeom prst="rect">
            <a:avLst/>
          </a:prstGeom>
          <a:noFill/>
          <a:ln w="9525">
            <a:noFill/>
            <a:miter lim="800000"/>
            <a:headEnd/>
            <a:tailEnd/>
          </a:ln>
        </p:spPr>
      </p:pic>
      <p:sp>
        <p:nvSpPr>
          <p:cNvPr id="14" name="TextBox 13"/>
          <p:cNvSpPr txBox="1"/>
          <p:nvPr/>
        </p:nvSpPr>
        <p:spPr>
          <a:xfrm>
            <a:off x="4998720" y="5019633"/>
            <a:ext cx="6296516"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 Neotoma, </a:t>
            </a:r>
            <a:r>
              <a:rPr lang="en-US" b="1" dirty="0" err="1">
                <a:latin typeface="Arial" panose="020B0604020202020204" pitchFamily="34" charset="0"/>
                <a:cs typeface="Arial" panose="020B0604020202020204" pitchFamily="34" charset="0"/>
              </a:rPr>
              <a:t>ChronControls</a:t>
            </a:r>
            <a:r>
              <a:rPr lang="en-US" dirty="0">
                <a:latin typeface="Arial" panose="020B0604020202020204" pitchFamily="34" charset="0"/>
                <a:cs typeface="Arial" panose="020B0604020202020204" pitchFamily="34" charset="0"/>
              </a:rPr>
              <a:t> stores the age controls used in an age model. </a:t>
            </a:r>
            <a:r>
              <a:rPr lang="en-US" b="1" dirty="0">
                <a:latin typeface="Arial" panose="020B0604020202020204" pitchFamily="34" charset="0"/>
                <a:cs typeface="Arial" panose="020B0604020202020204" pitchFamily="34" charset="0"/>
              </a:rPr>
              <a:t>Chronologies</a:t>
            </a:r>
            <a:r>
              <a:rPr lang="en-US" dirty="0">
                <a:latin typeface="Arial" panose="020B0604020202020204" pitchFamily="34" charset="0"/>
                <a:cs typeface="Arial" panose="020B0604020202020204" pitchFamily="34" charset="0"/>
              </a:rPr>
              <a:t> stores the age model metadata</a:t>
            </a:r>
          </a:p>
        </p:txBody>
      </p:sp>
      <p:sp>
        <p:nvSpPr>
          <p:cNvPr id="2" name="Slide Number Placeholder 1">
            <a:extLst>
              <a:ext uri="{FF2B5EF4-FFF2-40B4-BE49-F238E27FC236}">
                <a16:creationId xmlns:a16="http://schemas.microsoft.com/office/drawing/2014/main" id="{56BBAE4B-2FBD-3641-9386-098777DBD5CA}"/>
              </a:ext>
            </a:extLst>
          </p:cNvPr>
          <p:cNvSpPr>
            <a:spLocks noGrp="1"/>
          </p:cNvSpPr>
          <p:nvPr>
            <p:ph type="sldNum" sz="quarter" idx="4"/>
          </p:nvPr>
        </p:nvSpPr>
        <p:spPr>
          <a:xfrm>
            <a:off x="7010400" y="6492877"/>
            <a:ext cx="2844800" cy="365125"/>
          </a:xfrm>
        </p:spPr>
        <p:txBody>
          <a:bodyPr/>
          <a:lstStyle/>
          <a:p>
            <a:pPr>
              <a:defRPr/>
            </a:pPr>
            <a:fld id="{8595EA9C-6EBD-41EB-B224-99D5076C976A}" type="slidenum">
              <a:rPr lang="en-US" smtClean="0"/>
              <a:pPr>
                <a:defRPr/>
              </a:pPr>
              <a:t>40</a:t>
            </a:fld>
            <a:endParaRPr lang="en-US" dirty="0"/>
          </a:p>
        </p:txBody>
      </p:sp>
      <p:sp>
        <p:nvSpPr>
          <p:cNvPr id="4" name="Footer Placeholder 3">
            <a:extLst>
              <a:ext uri="{FF2B5EF4-FFF2-40B4-BE49-F238E27FC236}">
                <a16:creationId xmlns:a16="http://schemas.microsoft.com/office/drawing/2014/main" id="{CCE95D72-64BB-B343-A141-E45A2C35D7FF}"/>
              </a:ext>
            </a:extLst>
          </p:cNvPr>
          <p:cNvSpPr>
            <a:spLocks noGrp="1"/>
          </p:cNvSpPr>
          <p:nvPr>
            <p:ph type="ftr" sz="quarter" idx="3"/>
          </p:nvPr>
        </p:nvSpPr>
        <p:spPr/>
        <p:txBody>
          <a:bodyPr/>
          <a:lstStyle/>
          <a:p>
            <a:r>
              <a:rPr lang="en-US"/>
              <a:t>Neotoma Paleoecology Database</a:t>
            </a:r>
            <a:endParaRPr lang="en-US" dirty="0"/>
          </a:p>
        </p:txBody>
      </p:sp>
      <p:sp>
        <p:nvSpPr>
          <p:cNvPr id="5" name="Date Placeholder 4">
            <a:extLst>
              <a:ext uri="{FF2B5EF4-FFF2-40B4-BE49-F238E27FC236}">
                <a16:creationId xmlns:a16="http://schemas.microsoft.com/office/drawing/2014/main" id="{1545DBCA-A9BD-4748-BBFF-67879A098029}"/>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1128348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883863" y="224927"/>
            <a:ext cx="8394862" cy="646331"/>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3600" b="1" dirty="0">
                <a:ln w="50800"/>
                <a:latin typeface="Calibri" pitchFamily="34" charset="0"/>
              </a:rPr>
              <a:t>Linking Geochronology with </a:t>
            </a:r>
            <a:r>
              <a:rPr lang="en-US" sz="3600" b="1" dirty="0" err="1">
                <a:ln w="50800"/>
                <a:latin typeface="Calibri" pitchFamily="34" charset="0"/>
              </a:rPr>
              <a:t>ChronControls</a:t>
            </a:r>
            <a:endParaRPr lang="en-US" sz="3600" b="1" dirty="0">
              <a:ln w="50800"/>
              <a:latin typeface="Calibri" pitchFamily="34" charset="0"/>
            </a:endParaRPr>
          </a:p>
        </p:txBody>
      </p:sp>
      <p:sp>
        <p:nvSpPr>
          <p:cNvPr id="4" name="Rectangle 3"/>
          <p:cNvSpPr/>
          <p:nvPr/>
        </p:nvSpPr>
        <p:spPr>
          <a:xfrm>
            <a:off x="7884160" y="1907732"/>
            <a:ext cx="2377440" cy="2585323"/>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ChronControlID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ChronologyID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ChronControlTypeID</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Depth</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Thickness</a:t>
            </a: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Age</a:t>
            </a: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AgeLimitYounger</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Calibri" pitchFamily="34" charset="0"/>
              </a:rPr>
              <a:t>AgeLimitOlder</a:t>
            </a:r>
            <a:endParaRPr lang="en-US" sz="1800" b="1" dirty="0">
              <a:solidFill>
                <a:schemeClr val="tx1"/>
              </a:solidFill>
              <a:effectLst>
                <a:outerShdw blurRad="50800" dist="38100" dir="2700000" algn="tl" rotWithShape="0">
                  <a:prstClr val="black">
                    <a:alpha val="40000"/>
                  </a:prstClr>
                </a:outerShdw>
              </a:effectLst>
              <a:latin typeface="Calibri"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Calibri" pitchFamily="34" charset="0"/>
              </a:rPr>
              <a:t>Notes</a:t>
            </a:r>
          </a:p>
        </p:txBody>
      </p:sp>
      <p:sp>
        <p:nvSpPr>
          <p:cNvPr id="5" name="Text Box 2"/>
          <p:cNvSpPr txBox="1">
            <a:spLocks noChangeArrowheads="1"/>
          </p:cNvSpPr>
          <p:nvPr/>
        </p:nvSpPr>
        <p:spPr bwMode="auto">
          <a:xfrm>
            <a:off x="7974471" y="1158662"/>
            <a:ext cx="2016065"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err="1">
                <a:ln w="50800"/>
                <a:latin typeface="Calibri" pitchFamily="34" charset="0"/>
              </a:rPr>
              <a:t>ChronControls</a:t>
            </a:r>
            <a:endParaRPr lang="en-US" b="1" dirty="0">
              <a:ln w="50800"/>
              <a:latin typeface="Calibri" pitchFamily="34" charset="0"/>
            </a:endParaRPr>
          </a:p>
        </p:txBody>
      </p:sp>
      <p:sp>
        <p:nvSpPr>
          <p:cNvPr id="6" name="Rectangle 5"/>
          <p:cNvSpPr/>
          <p:nvPr/>
        </p:nvSpPr>
        <p:spPr>
          <a:xfrm>
            <a:off x="1791532" y="1907732"/>
            <a:ext cx="2286000" cy="3416320"/>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GeochronID</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SampleID</a:t>
            </a: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GeochronTypeID</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AgeTypeID</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Age</a:t>
            </a: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ErrorOlder</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ErrorYounger</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Infinite</a:t>
            </a:r>
          </a:p>
          <a:p>
            <a:pPr algn="l"/>
            <a:r>
              <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Delta13C</a:t>
            </a: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LabNumber</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err="1">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MaterialDated</a:t>
            </a:r>
            <a:endPar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a:p>
            <a:pPr algn="l"/>
            <a:r>
              <a:rPr lang="en-US" sz="18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Notes</a:t>
            </a:r>
          </a:p>
        </p:txBody>
      </p:sp>
      <p:sp>
        <p:nvSpPr>
          <p:cNvPr id="7" name="Text Box 2"/>
          <p:cNvSpPr txBox="1">
            <a:spLocks noChangeArrowheads="1"/>
          </p:cNvSpPr>
          <p:nvPr/>
        </p:nvSpPr>
        <p:spPr bwMode="auto">
          <a:xfrm>
            <a:off x="1883865" y="1158662"/>
            <a:ext cx="2126929"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latin typeface="Calibri" pitchFamily="34" charset="0"/>
              </a:rPr>
              <a:t>Geochronology</a:t>
            </a:r>
          </a:p>
        </p:txBody>
      </p:sp>
      <p:sp>
        <p:nvSpPr>
          <p:cNvPr id="8" name="Rectangle 7"/>
          <p:cNvSpPr/>
          <p:nvPr/>
        </p:nvSpPr>
        <p:spPr>
          <a:xfrm>
            <a:off x="4916371" y="1907732"/>
            <a:ext cx="2286000" cy="646331"/>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wrap="square">
            <a:spAutoFit/>
            <a:sp3d/>
          </a:bodyPr>
          <a:lstStyle/>
          <a:p>
            <a:r>
              <a:rPr lang="en-US" sz="1800" b="1" dirty="0" err="1">
                <a:solidFill>
                  <a:schemeClr val="tx1"/>
                </a:solidFill>
                <a:effectLst>
                  <a:outerShdw blurRad="50800" dist="38100" dir="2700000" algn="tl" rotWithShape="0">
                    <a:prstClr val="black">
                      <a:alpha val="40000"/>
                    </a:prstClr>
                  </a:outerShdw>
                </a:effectLst>
                <a:latin typeface="Arial" charset="0"/>
                <a:ea typeface="Arial" charset="0"/>
                <a:cs typeface="Arial" charset="0"/>
              </a:rPr>
              <a:t>ChronControlID</a:t>
            </a:r>
            <a:endParaRPr lang="en-US" sz="1800" b="1" dirty="0">
              <a:solidFill>
                <a:schemeClr val="tx1"/>
              </a:solidFill>
              <a:effectLst>
                <a:outerShdw blurRad="50800" dist="38100" dir="2700000" algn="tl" rotWithShape="0">
                  <a:prstClr val="black">
                    <a:alpha val="40000"/>
                  </a:prstClr>
                </a:outerShdw>
              </a:effectLst>
              <a:latin typeface="Arial" charset="0"/>
              <a:ea typeface="Arial" charset="0"/>
              <a:cs typeface="Arial" charset="0"/>
            </a:endParaRPr>
          </a:p>
          <a:p>
            <a:pPr algn="l"/>
            <a:r>
              <a:rPr lang="en-US" sz="1800" b="1" dirty="0" err="1">
                <a:solidFill>
                  <a:schemeClr val="tx1"/>
                </a:solidFill>
                <a:effectLst>
                  <a:outerShdw blurRad="50800" dist="38100" dir="2700000" algn="tl" rotWithShape="0">
                    <a:prstClr val="black">
                      <a:alpha val="40000"/>
                    </a:prstClr>
                  </a:outerShdw>
                </a:effectLst>
                <a:latin typeface="Arial" charset="0"/>
                <a:ea typeface="Arial" charset="0"/>
                <a:cs typeface="Arial" charset="0"/>
              </a:rPr>
              <a:t>GeochronID</a:t>
            </a:r>
            <a:endParaRPr lang="en-US" sz="1800" b="1" dirty="0">
              <a:solidFill>
                <a:schemeClr val="tx1"/>
              </a:solidFill>
              <a:effectLst>
                <a:outerShdw blurRad="50800" dist="38100" dir="2700000" algn="tl" rotWithShape="0">
                  <a:prstClr val="black">
                    <a:alpha val="40000"/>
                  </a:prstClr>
                </a:outerShdw>
              </a:effectLst>
              <a:latin typeface="Arial" charset="0"/>
              <a:ea typeface="Arial" charset="0"/>
              <a:cs typeface="Arial" charset="0"/>
            </a:endParaRPr>
          </a:p>
        </p:txBody>
      </p:sp>
      <p:sp>
        <p:nvSpPr>
          <p:cNvPr id="9" name="Text Box 2"/>
          <p:cNvSpPr txBox="1">
            <a:spLocks noChangeArrowheads="1"/>
          </p:cNvSpPr>
          <p:nvPr/>
        </p:nvSpPr>
        <p:spPr bwMode="auto">
          <a:xfrm>
            <a:off x="4793127" y="1158662"/>
            <a:ext cx="2532232" cy="461665"/>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b="1" dirty="0" err="1">
                <a:ln w="50800"/>
                <a:latin typeface="Calibri" pitchFamily="34" charset="0"/>
              </a:rPr>
              <a:t>GeoChronControls</a:t>
            </a:r>
            <a:endParaRPr lang="en-US" b="1" dirty="0">
              <a:ln w="50800"/>
              <a:latin typeface="Calibri" pitchFamily="34" charset="0"/>
            </a:endParaRPr>
          </a:p>
        </p:txBody>
      </p:sp>
      <p:cxnSp>
        <p:nvCxnSpPr>
          <p:cNvPr id="10" name="Elbow Connector 9"/>
          <p:cNvCxnSpPr/>
          <p:nvPr/>
        </p:nvCxnSpPr>
        <p:spPr bwMode="auto">
          <a:xfrm>
            <a:off x="4166751" y="2146229"/>
            <a:ext cx="660400" cy="270933"/>
          </a:xfrm>
          <a:prstGeom prst="bentConnector3">
            <a:avLst>
              <a:gd name="adj1" fmla="val 53846"/>
            </a:avLst>
          </a:prstGeom>
          <a:noFill/>
          <a:ln w="22225" cap="flat" cmpd="sng" algn="ctr">
            <a:solidFill>
              <a:schemeClr val="tx1">
                <a:lumMod val="65000"/>
              </a:schemeClr>
            </a:solidFill>
            <a:prstDash val="solid"/>
            <a:round/>
            <a:headEnd type="none" w="med" len="med"/>
            <a:tailEnd type="none" w="med" len="med"/>
          </a:ln>
          <a:effectLst/>
        </p:spPr>
      </p:cxnSp>
      <p:cxnSp>
        <p:nvCxnSpPr>
          <p:cNvPr id="13" name="Straight Connector 12"/>
          <p:cNvCxnSpPr/>
          <p:nvPr/>
        </p:nvCxnSpPr>
        <p:spPr>
          <a:xfrm>
            <a:off x="7268974" y="2071561"/>
            <a:ext cx="558545" cy="0"/>
          </a:xfrm>
          <a:prstGeom prst="line">
            <a:avLst/>
          </a:prstGeom>
          <a:ln>
            <a:solidFill>
              <a:schemeClr val="tx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746F1464-03F4-6043-93CB-643005646A4E}"/>
              </a:ext>
            </a:extLst>
          </p:cNvPr>
          <p:cNvSpPr>
            <a:spLocks noGrp="1"/>
          </p:cNvSpPr>
          <p:nvPr>
            <p:ph type="sldNum" sz="quarter" idx="4"/>
          </p:nvPr>
        </p:nvSpPr>
        <p:spPr>
          <a:xfrm>
            <a:off x="7010400" y="6492877"/>
            <a:ext cx="2844800" cy="365125"/>
          </a:xfrm>
        </p:spPr>
        <p:txBody>
          <a:bodyPr/>
          <a:lstStyle/>
          <a:p>
            <a:pPr>
              <a:defRPr/>
            </a:pPr>
            <a:fld id="{8595EA9C-6EBD-41EB-B224-99D5076C976A}" type="slidenum">
              <a:rPr lang="en-US" smtClean="0"/>
              <a:pPr>
                <a:defRPr/>
              </a:pPr>
              <a:t>41</a:t>
            </a:fld>
            <a:endParaRPr lang="en-US" dirty="0"/>
          </a:p>
        </p:txBody>
      </p:sp>
      <p:sp>
        <p:nvSpPr>
          <p:cNvPr id="12" name="Footer Placeholder 11">
            <a:extLst>
              <a:ext uri="{FF2B5EF4-FFF2-40B4-BE49-F238E27FC236}">
                <a16:creationId xmlns:a16="http://schemas.microsoft.com/office/drawing/2014/main" id="{CB94CEBD-B11D-F04A-BBEB-B7B8D1446933}"/>
              </a:ext>
            </a:extLst>
          </p:cNvPr>
          <p:cNvSpPr>
            <a:spLocks noGrp="1"/>
          </p:cNvSpPr>
          <p:nvPr>
            <p:ph type="ftr" sz="quarter" idx="3"/>
          </p:nvPr>
        </p:nvSpPr>
        <p:spPr/>
        <p:txBody>
          <a:bodyPr/>
          <a:lstStyle/>
          <a:p>
            <a:r>
              <a:rPr lang="en-US"/>
              <a:t>Neotoma Paleoecology Database</a:t>
            </a:r>
            <a:endParaRPr lang="en-US" dirty="0"/>
          </a:p>
        </p:txBody>
      </p:sp>
      <p:sp>
        <p:nvSpPr>
          <p:cNvPr id="14" name="Date Placeholder 13">
            <a:extLst>
              <a:ext uri="{FF2B5EF4-FFF2-40B4-BE49-F238E27FC236}">
                <a16:creationId xmlns:a16="http://schemas.microsoft.com/office/drawing/2014/main" id="{7A6BA5E8-E71A-DD48-B0E0-82E09A0B1EA8}"/>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605495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430E4440-6E16-4B47-A3B8-41844E50E64A}"/>
              </a:ext>
            </a:extLst>
          </p:cNvPr>
          <p:cNvSpPr>
            <a:spLocks noGrp="1"/>
          </p:cNvSpPr>
          <p:nvPr>
            <p:ph type="sldNum" sz="quarter" idx="4"/>
          </p:nvPr>
        </p:nvSpPr>
        <p:spPr>
          <a:xfrm>
            <a:off x="7010400" y="6492877"/>
            <a:ext cx="2844800" cy="365125"/>
          </a:xfrm>
        </p:spPr>
        <p:txBody>
          <a:bodyPr/>
          <a:lstStyle/>
          <a:p>
            <a:pPr>
              <a:defRPr/>
            </a:pPr>
            <a:fld id="{8595EA9C-6EBD-41EB-B224-99D5076C976A}" type="slidenum">
              <a:rPr lang="en-US" smtClean="0"/>
              <a:pPr>
                <a:defRPr/>
              </a:pPr>
              <a:t>42</a:t>
            </a:fld>
            <a:endParaRPr lang="en-US" dirty="0"/>
          </a:p>
        </p:txBody>
      </p:sp>
      <p:sp>
        <p:nvSpPr>
          <p:cNvPr id="5" name="Footer Placeholder 4">
            <a:extLst>
              <a:ext uri="{FF2B5EF4-FFF2-40B4-BE49-F238E27FC236}">
                <a16:creationId xmlns:a16="http://schemas.microsoft.com/office/drawing/2014/main" id="{376AD25A-9D2C-404A-B6D9-ED4F43B3AC3F}"/>
              </a:ext>
            </a:extLst>
          </p:cNvPr>
          <p:cNvSpPr>
            <a:spLocks noGrp="1"/>
          </p:cNvSpPr>
          <p:nvPr>
            <p:ph type="ftr" sz="quarter" idx="3"/>
          </p:nvPr>
        </p:nvSpPr>
        <p:spPr/>
        <p:txBody>
          <a:bodyPr/>
          <a:lstStyle/>
          <a:p>
            <a:r>
              <a:rPr lang="en-US"/>
              <a:t>Neotoma Paleoecology Database</a:t>
            </a:r>
            <a:endParaRPr lang="en-US" dirty="0"/>
          </a:p>
        </p:txBody>
      </p:sp>
      <p:sp>
        <p:nvSpPr>
          <p:cNvPr id="6" name="Date Placeholder 5">
            <a:extLst>
              <a:ext uri="{FF2B5EF4-FFF2-40B4-BE49-F238E27FC236}">
                <a16:creationId xmlns:a16="http://schemas.microsoft.com/office/drawing/2014/main" id="{B557E771-A438-944F-BA37-6DADC6D7EAC1}"/>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3101189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Neotoma Software Ecosystem: </a:t>
            </a:r>
            <a:br>
              <a:rPr lang="en-US" dirty="0"/>
            </a:br>
            <a:r>
              <a:rPr lang="en-US" dirty="0"/>
              <a:t>Getting data in and out of Neotoma</a:t>
            </a:r>
          </a:p>
        </p:txBody>
      </p:sp>
      <p:sp>
        <p:nvSpPr>
          <p:cNvPr id="4" name="Footer Placeholder 3">
            <a:extLst>
              <a:ext uri="{FF2B5EF4-FFF2-40B4-BE49-F238E27FC236}">
                <a16:creationId xmlns:a16="http://schemas.microsoft.com/office/drawing/2014/main" id="{060CEAA8-499F-804E-B31A-C676D998547D}"/>
              </a:ext>
            </a:extLst>
          </p:cNvPr>
          <p:cNvSpPr>
            <a:spLocks noGrp="1"/>
          </p:cNvSpPr>
          <p:nvPr>
            <p:ph type="ftr" sz="quarter" idx="3"/>
          </p:nvPr>
        </p:nvSpPr>
        <p:spPr/>
        <p:txBody>
          <a:bodyPr/>
          <a:lstStyle/>
          <a:p>
            <a:r>
              <a:rPr lang="en-US"/>
              <a:t>Neotoma Paleoecology Database</a:t>
            </a:r>
            <a:endParaRPr lang="en-US" dirty="0"/>
          </a:p>
        </p:txBody>
      </p:sp>
      <p:sp>
        <p:nvSpPr>
          <p:cNvPr id="2" name="Slide Number Placeholder 1">
            <a:extLst>
              <a:ext uri="{FF2B5EF4-FFF2-40B4-BE49-F238E27FC236}">
                <a16:creationId xmlns:a16="http://schemas.microsoft.com/office/drawing/2014/main" id="{4EDF9134-3002-EC4C-9F2C-A390E16C6302}"/>
              </a:ext>
            </a:extLst>
          </p:cNvPr>
          <p:cNvSpPr>
            <a:spLocks noGrp="1"/>
          </p:cNvSpPr>
          <p:nvPr>
            <p:ph type="sldNum" sz="quarter" idx="4"/>
          </p:nvPr>
        </p:nvSpPr>
        <p:spPr/>
        <p:txBody>
          <a:bodyPr/>
          <a:lstStyle/>
          <a:p>
            <a:pPr>
              <a:defRPr/>
            </a:pPr>
            <a:fld id="{8595EA9C-6EBD-41EB-B224-99D5076C976A}" type="slidenum">
              <a:rPr lang="en-US" smtClean="0"/>
              <a:pPr>
                <a:defRPr/>
              </a:pPr>
              <a:t>43</a:t>
            </a:fld>
            <a:endParaRPr lang="en-US" dirty="0"/>
          </a:p>
        </p:txBody>
      </p:sp>
      <p:sp>
        <p:nvSpPr>
          <p:cNvPr id="5" name="Date Placeholder 4">
            <a:extLst>
              <a:ext uri="{FF2B5EF4-FFF2-40B4-BE49-F238E27FC236}">
                <a16:creationId xmlns:a16="http://schemas.microsoft.com/office/drawing/2014/main" id="{6D9C5E81-A151-9A42-8C63-C3434D1B8125}"/>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83" y="1757791"/>
            <a:ext cx="9144000" cy="2147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524002" y="6562167"/>
            <a:ext cx="2743059" cy="307777"/>
          </a:xfrm>
          <a:prstGeom prst="rect">
            <a:avLst/>
          </a:prstGeom>
          <a:noFill/>
        </p:spPr>
        <p:txBody>
          <a:bodyPr wrap="none" rtlCol="0">
            <a:spAutoFit/>
          </a:bodyPr>
          <a:lstStyle/>
          <a:p>
            <a:r>
              <a:rPr lang="en-US" sz="1400" dirty="0"/>
              <a:t>Williams, Grimm, et al. 2018 QR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2357" y="4598960"/>
            <a:ext cx="1094110" cy="1294609"/>
          </a:xfrm>
          <a:prstGeom prst="rect">
            <a:avLst/>
          </a:prstGeom>
        </p:spPr>
      </p:pic>
      <p:sp>
        <p:nvSpPr>
          <p:cNvPr id="10" name="Title 1"/>
          <p:cNvSpPr txBox="1">
            <a:spLocks/>
          </p:cNvSpPr>
          <p:nvPr/>
        </p:nvSpPr>
        <p:spPr>
          <a:xfrm>
            <a:off x="2399559" y="4064105"/>
            <a:ext cx="4063025" cy="435380"/>
          </a:xfrm>
          <a:prstGeom prst="rect">
            <a:avLst/>
          </a:prstGeom>
          <a:solidFill>
            <a:schemeClr val="bg1"/>
          </a:solidFill>
        </p:spPr>
        <p:txBody>
          <a:bodyPr anchor="ctr"/>
          <a:lstStyle>
            <a:lvl1pPr algn="ctr" defTabSz="457200" rtl="0" eaLnBrk="1" fontAlgn="base" hangingPunct="1">
              <a:spcBef>
                <a:spcPct val="0"/>
              </a:spcBef>
              <a:spcAft>
                <a:spcPct val="0"/>
              </a:spcAft>
              <a:defRPr sz="3600" kern="1200">
                <a:solidFill>
                  <a:schemeClr val="tx1"/>
                </a:solidFill>
                <a:latin typeface="+mj-lt"/>
                <a:ea typeface="ＭＳ Ｐゴシック" pitchFamily="-80" charset="-128"/>
                <a:cs typeface="ＭＳ Ｐゴシック" pitchFamily="-80" charset="-128"/>
              </a:defRPr>
            </a:lvl1pPr>
            <a:lvl2pPr algn="ctr" defTabSz="457200" rtl="0" eaLnBrk="1" fontAlgn="base" hangingPunct="1">
              <a:spcBef>
                <a:spcPct val="0"/>
              </a:spcBef>
              <a:spcAft>
                <a:spcPct val="0"/>
              </a:spcAft>
              <a:defRPr sz="4400">
                <a:solidFill>
                  <a:schemeClr val="tx1"/>
                </a:solidFill>
                <a:latin typeface="Arial" charset="0"/>
                <a:ea typeface="ＭＳ Ｐゴシック" pitchFamily="-80" charset="-128"/>
                <a:cs typeface="ＭＳ Ｐゴシック" pitchFamily="-80" charset="-128"/>
              </a:defRPr>
            </a:lvl2pPr>
            <a:lvl3pPr algn="ctr" defTabSz="457200" rtl="0" eaLnBrk="1" fontAlgn="base" hangingPunct="1">
              <a:spcBef>
                <a:spcPct val="0"/>
              </a:spcBef>
              <a:spcAft>
                <a:spcPct val="0"/>
              </a:spcAft>
              <a:defRPr sz="4400">
                <a:solidFill>
                  <a:schemeClr val="tx1"/>
                </a:solidFill>
                <a:latin typeface="Arial" charset="0"/>
                <a:ea typeface="ＭＳ Ｐゴシック" pitchFamily="-80" charset="-128"/>
                <a:cs typeface="ＭＳ Ｐゴシック" pitchFamily="-80" charset="-128"/>
              </a:defRPr>
            </a:lvl3pPr>
            <a:lvl4pPr algn="ctr" defTabSz="457200" rtl="0" eaLnBrk="1" fontAlgn="base" hangingPunct="1">
              <a:spcBef>
                <a:spcPct val="0"/>
              </a:spcBef>
              <a:spcAft>
                <a:spcPct val="0"/>
              </a:spcAft>
              <a:defRPr sz="4400">
                <a:solidFill>
                  <a:schemeClr val="tx1"/>
                </a:solidFill>
                <a:latin typeface="Arial" charset="0"/>
                <a:ea typeface="ＭＳ Ｐゴシック" pitchFamily="-80" charset="-128"/>
                <a:cs typeface="ＭＳ Ｐゴシック" pitchFamily="-80" charset="-128"/>
              </a:defRPr>
            </a:lvl4pPr>
            <a:lvl5pPr algn="ctr" defTabSz="457200" rtl="0" eaLnBrk="1" fontAlgn="base" hangingPunct="1">
              <a:spcBef>
                <a:spcPct val="0"/>
              </a:spcBef>
              <a:spcAft>
                <a:spcPct val="0"/>
              </a:spcAft>
              <a:defRPr sz="4400">
                <a:solidFill>
                  <a:schemeClr val="tx1"/>
                </a:solidFill>
                <a:latin typeface="Arial" charset="0"/>
                <a:ea typeface="ＭＳ Ｐゴシック" pitchFamily="-80" charset="-128"/>
                <a:cs typeface="ＭＳ Ｐゴシック" pitchFamily="-80" charset="-128"/>
              </a:defRPr>
            </a:lvl5pPr>
            <a:lvl6pPr marL="457200" algn="ctr" defTabSz="457200" rtl="0" eaLnBrk="1" fontAlgn="base" hangingPunct="1">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6pPr>
            <a:lvl7pPr marL="914400" algn="ctr" defTabSz="457200" rtl="0" eaLnBrk="1" fontAlgn="base" hangingPunct="1">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7pPr>
            <a:lvl8pPr marL="1371600" algn="ctr" defTabSz="457200" rtl="0" eaLnBrk="1" fontAlgn="base" hangingPunct="1">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8pPr>
            <a:lvl9pPr marL="1828800" algn="ctr" defTabSz="457200" rtl="0" eaLnBrk="1" fontAlgn="base" hangingPunct="1">
              <a:spcBef>
                <a:spcPct val="0"/>
              </a:spcBef>
              <a:spcAft>
                <a:spcPct val="0"/>
              </a:spcAft>
              <a:defRPr sz="4400">
                <a:solidFill>
                  <a:schemeClr val="tx1"/>
                </a:solidFill>
                <a:latin typeface="Calibri" pitchFamily="-80" charset="0"/>
                <a:ea typeface="ＭＳ Ｐゴシック" pitchFamily="-80" charset="-128"/>
                <a:cs typeface="ＭＳ Ｐゴシック" pitchFamily="-80" charset="-128"/>
              </a:defRPr>
            </a:lvl9pPr>
          </a:lstStyle>
          <a:p>
            <a:pPr algn="l"/>
            <a:r>
              <a:rPr lang="en-US" sz="2800" dirty="0"/>
              <a:t>Third-Party Developers</a:t>
            </a:r>
          </a:p>
        </p:txBody>
      </p:sp>
      <p:pic>
        <p:nvPicPr>
          <p:cNvPr id="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1888" t="14890" r="21475" b="13051"/>
          <a:stretch/>
        </p:blipFill>
        <p:spPr bwMode="auto">
          <a:xfrm>
            <a:off x="6634151" y="4102434"/>
            <a:ext cx="2488524" cy="178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6520" y="4247987"/>
            <a:ext cx="1645582" cy="1645582"/>
          </a:xfrm>
          <a:prstGeom prst="rect">
            <a:avLst/>
          </a:prstGeom>
        </p:spPr>
      </p:pic>
    </p:spTree>
    <p:extLst>
      <p:ext uri="{BB962C8B-B14F-4D97-AF65-F5344CB8AC3E}">
        <p14:creationId xmlns:p14="http://schemas.microsoft.com/office/powerpoint/2010/main" val="318058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Getting started with contributing and using </a:t>
            </a:r>
            <a:r>
              <a:rPr lang="en-US" dirty="0" err="1"/>
              <a:t>Neotoma</a:t>
            </a:r>
            <a:r>
              <a:rPr lang="en-US" dirty="0"/>
              <a:t> data</a:t>
            </a:r>
          </a:p>
        </p:txBody>
      </p:sp>
      <p:sp>
        <p:nvSpPr>
          <p:cNvPr id="6" name="Text Placeholder 5"/>
          <p:cNvSpPr>
            <a:spLocks noGrp="1"/>
          </p:cNvSpPr>
          <p:nvPr>
            <p:ph type="body" idx="1"/>
          </p:nvPr>
        </p:nvSpPr>
        <p:spPr>
          <a:xfrm>
            <a:off x="814728" y="1752848"/>
            <a:ext cx="5189857" cy="576262"/>
          </a:xfrm>
        </p:spPr>
        <p:txBody>
          <a:bodyPr anchor="ctr">
            <a:normAutofit/>
          </a:bodyPr>
          <a:lstStyle/>
          <a:p>
            <a:pPr algn="l"/>
            <a:r>
              <a:rPr lang="en-US" sz="2400" b="1" dirty="0"/>
              <a:t>Uploading data</a:t>
            </a:r>
          </a:p>
        </p:txBody>
      </p:sp>
      <p:sp>
        <p:nvSpPr>
          <p:cNvPr id="4" name="Content Placeholder 3"/>
          <p:cNvSpPr>
            <a:spLocks noGrp="1"/>
          </p:cNvSpPr>
          <p:nvPr>
            <p:ph sz="half" idx="2"/>
          </p:nvPr>
        </p:nvSpPr>
        <p:spPr>
          <a:xfrm>
            <a:off x="814729" y="2329110"/>
            <a:ext cx="5189856" cy="3109913"/>
          </a:xfrm>
        </p:spPr>
        <p:txBody>
          <a:bodyPr>
            <a:noAutofit/>
          </a:bodyPr>
          <a:lstStyle/>
          <a:p>
            <a:pPr>
              <a:buSzPct val="75000"/>
            </a:pPr>
            <a:r>
              <a:rPr lang="en-US" sz="2800" dirty="0"/>
              <a:t>Email your raw files to the vertebrate stewards. </a:t>
            </a:r>
          </a:p>
          <a:p>
            <a:pPr>
              <a:buSzPct val="75000"/>
            </a:pPr>
            <a:r>
              <a:rPr lang="en-US" sz="2800" dirty="0"/>
              <a:t>Submit a </a:t>
            </a:r>
            <a:r>
              <a:rPr lang="en-US" sz="2800" dirty="0" err="1"/>
              <a:t>Tilia</a:t>
            </a:r>
            <a:r>
              <a:rPr lang="en-US" sz="2800" dirty="0"/>
              <a:t> file to the vertebrate stewards for validation and upload </a:t>
            </a:r>
          </a:p>
          <a:p>
            <a:pPr>
              <a:buSzPct val="75000"/>
            </a:pPr>
            <a:r>
              <a:rPr lang="en-US" sz="2800" dirty="0"/>
              <a:t>Become trained as a steward yourself</a:t>
            </a:r>
          </a:p>
        </p:txBody>
      </p:sp>
      <p:sp>
        <p:nvSpPr>
          <p:cNvPr id="7" name="Text Placeholder 6"/>
          <p:cNvSpPr>
            <a:spLocks noGrp="1"/>
          </p:cNvSpPr>
          <p:nvPr>
            <p:ph type="body" sz="quarter" idx="3"/>
          </p:nvPr>
        </p:nvSpPr>
        <p:spPr>
          <a:xfrm>
            <a:off x="6187415" y="1752848"/>
            <a:ext cx="5194583" cy="576262"/>
          </a:xfrm>
        </p:spPr>
        <p:txBody>
          <a:bodyPr anchor="ctr">
            <a:normAutofit/>
          </a:bodyPr>
          <a:lstStyle/>
          <a:p>
            <a:pPr algn="l"/>
            <a:r>
              <a:rPr lang="en-US" sz="2400" b="1" dirty="0"/>
              <a:t>Accessing data</a:t>
            </a:r>
          </a:p>
        </p:txBody>
      </p:sp>
      <p:sp>
        <p:nvSpPr>
          <p:cNvPr id="5" name="Content Placeholder 4"/>
          <p:cNvSpPr>
            <a:spLocks noGrp="1"/>
          </p:cNvSpPr>
          <p:nvPr>
            <p:ph sz="quarter" idx="4"/>
          </p:nvPr>
        </p:nvSpPr>
        <p:spPr>
          <a:xfrm>
            <a:off x="6187415" y="2329110"/>
            <a:ext cx="5194583" cy="3109913"/>
          </a:xfrm>
        </p:spPr>
        <p:txBody>
          <a:bodyPr/>
          <a:lstStyle/>
          <a:p>
            <a:pPr>
              <a:buSzPct val="75000"/>
            </a:pPr>
            <a:r>
              <a:rPr lang="en-US" sz="2800" dirty="0" err="1"/>
              <a:t>Neotoma</a:t>
            </a:r>
            <a:r>
              <a:rPr lang="en-US" sz="2800" dirty="0"/>
              <a:t> Explorer: </a:t>
            </a:r>
            <a:r>
              <a:rPr lang="en-US" sz="1600" dirty="0"/>
              <a:t>https://</a:t>
            </a:r>
            <a:r>
              <a:rPr lang="en-US" sz="1600" dirty="0" err="1"/>
              <a:t>apps.neotomadb.org</a:t>
            </a:r>
            <a:r>
              <a:rPr lang="en-US" sz="1600" dirty="0"/>
              <a:t>/explorer/</a:t>
            </a:r>
          </a:p>
          <a:p>
            <a:pPr>
              <a:buSzPct val="75000"/>
            </a:pPr>
            <a:r>
              <a:rPr lang="en-US" sz="2800" dirty="0"/>
              <a:t>Database snapshot: </a:t>
            </a:r>
            <a:r>
              <a:rPr lang="en-US" sz="1600" dirty="0"/>
              <a:t>https://</a:t>
            </a:r>
            <a:r>
              <a:rPr lang="en-US" sz="1600" dirty="0" err="1"/>
              <a:t>www.neotomadb.org</a:t>
            </a:r>
            <a:r>
              <a:rPr lang="en-US" sz="1600" dirty="0"/>
              <a:t>/snapshots</a:t>
            </a:r>
          </a:p>
          <a:p>
            <a:pPr>
              <a:buSzPct val="75000"/>
            </a:pPr>
            <a:r>
              <a:rPr lang="en-US" sz="2800" dirty="0" err="1"/>
              <a:t>Tilia</a:t>
            </a:r>
            <a:endParaRPr lang="en-US" sz="2800" dirty="0"/>
          </a:p>
          <a:p>
            <a:pPr>
              <a:buSzPct val="75000"/>
            </a:pPr>
            <a:r>
              <a:rPr lang="en-US" sz="2800" dirty="0"/>
              <a:t>R (</a:t>
            </a:r>
            <a:r>
              <a:rPr lang="en-US" sz="2800" i="1" dirty="0" err="1"/>
              <a:t>neotoma</a:t>
            </a:r>
            <a:r>
              <a:rPr lang="en-US" sz="2800" dirty="0"/>
              <a:t>)</a:t>
            </a:r>
          </a:p>
          <a:p>
            <a:pPr>
              <a:buSzPct val="75000"/>
            </a:pPr>
            <a:endParaRPr lang="en-US" sz="2800" dirty="0"/>
          </a:p>
        </p:txBody>
      </p:sp>
      <p:sp>
        <p:nvSpPr>
          <p:cNvPr id="10" name="Footer Placeholder 9">
            <a:extLst>
              <a:ext uri="{FF2B5EF4-FFF2-40B4-BE49-F238E27FC236}">
                <a16:creationId xmlns:a16="http://schemas.microsoft.com/office/drawing/2014/main" id="{41AC67F0-397B-9045-B83B-DEF77F65204E}"/>
              </a:ext>
            </a:extLst>
          </p:cNvPr>
          <p:cNvSpPr>
            <a:spLocks noGrp="1"/>
          </p:cNvSpPr>
          <p:nvPr>
            <p:ph type="ftr" sz="quarter" idx="10"/>
          </p:nvPr>
        </p:nvSpPr>
        <p:spPr/>
        <p:txBody>
          <a:bodyPr/>
          <a:lstStyle/>
          <a:p>
            <a:r>
              <a:rPr lang="en-US"/>
              <a:t>Neotoma Paleoecology Database</a:t>
            </a:r>
            <a:endParaRPr lang="en-US" dirty="0"/>
          </a:p>
        </p:txBody>
      </p:sp>
      <p:sp>
        <p:nvSpPr>
          <p:cNvPr id="8" name="Slide Number Placeholder 7">
            <a:extLst>
              <a:ext uri="{FF2B5EF4-FFF2-40B4-BE49-F238E27FC236}">
                <a16:creationId xmlns:a16="http://schemas.microsoft.com/office/drawing/2014/main" id="{853EBCF5-D8C2-AB4C-9AEC-D90C3F1A7E85}"/>
              </a:ext>
            </a:extLst>
          </p:cNvPr>
          <p:cNvSpPr>
            <a:spLocks noGrp="1"/>
          </p:cNvSpPr>
          <p:nvPr>
            <p:ph type="sldNum" sz="quarter" idx="11"/>
          </p:nvPr>
        </p:nvSpPr>
        <p:spPr/>
        <p:txBody>
          <a:bodyPr/>
          <a:lstStyle/>
          <a:p>
            <a:fld id="{6D22F896-40B5-4ADD-8801-0D06FADFA095}" type="slidenum">
              <a:rPr lang="en-US" smtClean="0"/>
              <a:pPr/>
              <a:t>44</a:t>
            </a:fld>
            <a:endParaRPr lang="en-US" dirty="0"/>
          </a:p>
        </p:txBody>
      </p:sp>
      <p:sp>
        <p:nvSpPr>
          <p:cNvPr id="11" name="Date Placeholder 10">
            <a:extLst>
              <a:ext uri="{FF2B5EF4-FFF2-40B4-BE49-F238E27FC236}">
                <a16:creationId xmlns:a16="http://schemas.microsoft.com/office/drawing/2014/main" id="{52509D95-0321-3242-954C-9A945155BA1F}"/>
              </a:ext>
            </a:extLst>
          </p:cNvPr>
          <p:cNvSpPr>
            <a:spLocks noGrp="1"/>
          </p:cNvSpPr>
          <p:nvPr>
            <p:ph type="dt" sz="half" idx="1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529057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Tilia </a:t>
            </a:r>
            <a:br>
              <a:rPr lang="en-US" dirty="0"/>
            </a:br>
            <a:r>
              <a:rPr lang="en-US" sz="3200" dirty="0">
                <a:solidFill>
                  <a:schemeClr val="tx1">
                    <a:lumMod val="50000"/>
                    <a:lumOff val="50000"/>
                  </a:schemeClr>
                </a:solidFill>
              </a:rPr>
              <a:t>(Putting Data into Neotoma)</a:t>
            </a:r>
          </a:p>
        </p:txBody>
      </p:sp>
      <p:sp>
        <p:nvSpPr>
          <p:cNvPr id="5" name="Footer Placeholder 4">
            <a:extLst>
              <a:ext uri="{FF2B5EF4-FFF2-40B4-BE49-F238E27FC236}">
                <a16:creationId xmlns:a16="http://schemas.microsoft.com/office/drawing/2014/main" id="{9FD45CC3-A269-F249-A2EC-C9B99F224631}"/>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669A6A48-B51E-194A-904B-BBA276AD5829}"/>
              </a:ext>
            </a:extLst>
          </p:cNvPr>
          <p:cNvSpPr>
            <a:spLocks noGrp="1"/>
          </p:cNvSpPr>
          <p:nvPr>
            <p:ph type="sldNum" sz="quarter" idx="4"/>
          </p:nvPr>
        </p:nvSpPr>
        <p:spPr/>
        <p:txBody>
          <a:bodyPr/>
          <a:lstStyle/>
          <a:p>
            <a:pPr>
              <a:defRPr/>
            </a:pPr>
            <a:fld id="{8595EA9C-6EBD-41EB-B224-99D5076C976A}" type="slidenum">
              <a:rPr lang="en-US" smtClean="0"/>
              <a:pPr>
                <a:defRPr/>
              </a:pPr>
              <a:t>45</a:t>
            </a:fld>
            <a:endParaRPr lang="en-US" dirty="0"/>
          </a:p>
        </p:txBody>
      </p:sp>
      <p:sp>
        <p:nvSpPr>
          <p:cNvPr id="6" name="Date Placeholder 5">
            <a:extLst>
              <a:ext uri="{FF2B5EF4-FFF2-40B4-BE49-F238E27FC236}">
                <a16:creationId xmlns:a16="http://schemas.microsoft.com/office/drawing/2014/main" id="{BB1308E8-A535-6347-8968-6FBCF7FA49E2}"/>
              </a:ext>
            </a:extLst>
          </p:cNvPr>
          <p:cNvSpPr>
            <a:spLocks noGrp="1"/>
          </p:cNvSpPr>
          <p:nvPr>
            <p:ph type="dt" sz="half" idx="2"/>
          </p:nvPr>
        </p:nvSpPr>
        <p:spPr/>
        <p:txBody>
          <a:bodyPr/>
          <a:lstStyle/>
          <a:p>
            <a:r>
              <a:rPr lang="en-US"/>
              <a:t>Introductory Workshop – INQUA – 6 July 2019 www.neotomadb.org</a:t>
            </a:r>
            <a:endParaRPr lang="en-US" dirty="0"/>
          </a:p>
        </p:txBody>
      </p:sp>
      <p:sp>
        <p:nvSpPr>
          <p:cNvPr id="7" name="Rectangle 6"/>
          <p:cNvSpPr/>
          <p:nvPr/>
        </p:nvSpPr>
        <p:spPr>
          <a:xfrm>
            <a:off x="3687335" y="5381691"/>
            <a:ext cx="8654308" cy="1200329"/>
          </a:xfrm>
          <a:prstGeom prst="rect">
            <a:avLst/>
          </a:prstGeom>
        </p:spPr>
        <p:txBody>
          <a:bodyPr wrap="square">
            <a:spAutoFit/>
          </a:bodyPr>
          <a:lstStyle/>
          <a:p>
            <a:r>
              <a:rPr lang="en-US" dirty="0"/>
              <a:t>Free Download: </a:t>
            </a:r>
            <a:r>
              <a:rPr lang="en-US" dirty="0">
                <a:hlinkClick r:id="rId2"/>
              </a:rPr>
              <a:t>http://www.tiliait.com/download/</a:t>
            </a:r>
            <a:endParaRPr lang="en-US" dirty="0"/>
          </a:p>
          <a:p>
            <a:r>
              <a:rPr lang="en-US" dirty="0"/>
              <a:t>Help resources: </a:t>
            </a:r>
            <a:r>
              <a:rPr lang="en-US" dirty="0">
                <a:hlinkClick r:id="rId3"/>
              </a:rPr>
              <a:t>http://tilia-manual.readthedocs.org/</a:t>
            </a:r>
            <a:endParaRPr lang="en-US" dirty="0"/>
          </a:p>
          <a:p>
            <a:r>
              <a:rPr lang="en-US" dirty="0"/>
              <a:t>				     </a:t>
            </a:r>
            <a:r>
              <a:rPr lang="en-US" dirty="0">
                <a:hlinkClick r:id="rId4"/>
              </a:rPr>
              <a:t>https://www.tiliait.com/help/</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9400" y="1531016"/>
            <a:ext cx="7528166" cy="3830525"/>
          </a:xfrm>
          <a:prstGeom prst="rect">
            <a:avLst/>
          </a:prstGeom>
        </p:spPr>
      </p:pic>
    </p:spTree>
    <p:extLst>
      <p:ext uri="{BB962C8B-B14F-4D97-AF65-F5344CB8AC3E}">
        <p14:creationId xmlns:p14="http://schemas.microsoft.com/office/powerpoint/2010/main" val="1427949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Neotoma Explorer    </a:t>
            </a:r>
            <a:br>
              <a:rPr lang="en-US" dirty="0"/>
            </a:br>
            <a:r>
              <a:rPr lang="en-US" sz="3200" dirty="0">
                <a:solidFill>
                  <a:schemeClr val="tx1">
                    <a:lumMod val="50000"/>
                    <a:lumOff val="50000"/>
                  </a:schemeClr>
                </a:solidFill>
              </a:rPr>
              <a:t>(Finding/Exploring/Getting Data)</a:t>
            </a:r>
          </a:p>
        </p:txBody>
      </p:sp>
      <p:sp>
        <p:nvSpPr>
          <p:cNvPr id="10" name="Footer Placeholder 9">
            <a:extLst>
              <a:ext uri="{FF2B5EF4-FFF2-40B4-BE49-F238E27FC236}">
                <a16:creationId xmlns:a16="http://schemas.microsoft.com/office/drawing/2014/main" id="{79F55B53-68A3-D140-B90A-9E7DCA2B0273}"/>
              </a:ext>
            </a:extLst>
          </p:cNvPr>
          <p:cNvSpPr>
            <a:spLocks noGrp="1"/>
          </p:cNvSpPr>
          <p:nvPr>
            <p:ph type="ftr" sz="quarter" idx="3"/>
          </p:nvPr>
        </p:nvSpPr>
        <p:spPr/>
        <p:txBody>
          <a:bodyPr/>
          <a:lstStyle/>
          <a:p>
            <a:r>
              <a:rPr lang="en-US"/>
              <a:t>Neotoma Paleoecology Database</a:t>
            </a:r>
            <a:endParaRPr lang="en-US" dirty="0"/>
          </a:p>
        </p:txBody>
      </p:sp>
      <p:sp>
        <p:nvSpPr>
          <p:cNvPr id="8" name="Slide Number Placeholder 7">
            <a:extLst>
              <a:ext uri="{FF2B5EF4-FFF2-40B4-BE49-F238E27FC236}">
                <a16:creationId xmlns:a16="http://schemas.microsoft.com/office/drawing/2014/main" id="{3E76DD9E-5B64-3A41-968A-BE6306BF17E6}"/>
              </a:ext>
            </a:extLst>
          </p:cNvPr>
          <p:cNvSpPr>
            <a:spLocks noGrp="1"/>
          </p:cNvSpPr>
          <p:nvPr>
            <p:ph type="sldNum" sz="quarter" idx="4"/>
          </p:nvPr>
        </p:nvSpPr>
        <p:spPr/>
        <p:txBody>
          <a:bodyPr/>
          <a:lstStyle/>
          <a:p>
            <a:pPr>
              <a:defRPr/>
            </a:pPr>
            <a:fld id="{8595EA9C-6EBD-41EB-B224-99D5076C976A}" type="slidenum">
              <a:rPr lang="en-US" smtClean="0"/>
              <a:pPr>
                <a:defRPr/>
              </a:pPr>
              <a:t>46</a:t>
            </a:fld>
            <a:endParaRPr lang="en-US" dirty="0"/>
          </a:p>
        </p:txBody>
      </p:sp>
      <p:sp>
        <p:nvSpPr>
          <p:cNvPr id="11" name="Date Placeholder 10">
            <a:extLst>
              <a:ext uri="{FF2B5EF4-FFF2-40B4-BE49-F238E27FC236}">
                <a16:creationId xmlns:a16="http://schemas.microsoft.com/office/drawing/2014/main" id="{962B1F32-4163-574E-867B-5ECB38636F55}"/>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39" t="15086" r="37639" b="15023"/>
          <a:stretch/>
        </p:blipFill>
        <p:spPr bwMode="auto">
          <a:xfrm>
            <a:off x="3937329" y="1531179"/>
            <a:ext cx="5861552" cy="3762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descr="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522" y="4001568"/>
            <a:ext cx="1037703" cy="7291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94071" y="5497438"/>
            <a:ext cx="6634079" cy="830997"/>
          </a:xfrm>
          <a:prstGeom prst="rect">
            <a:avLst/>
          </a:prstGeom>
        </p:spPr>
        <p:txBody>
          <a:bodyPr wrap="square">
            <a:spAutoFit/>
          </a:bodyPr>
          <a:lstStyle/>
          <a:p>
            <a:pPr algn="ctr"/>
            <a:r>
              <a:rPr lang="en-US" dirty="0"/>
              <a:t>Teaching Exercise, Neotoma Explorer</a:t>
            </a:r>
          </a:p>
          <a:p>
            <a:pPr algn="ctr"/>
            <a:r>
              <a:rPr lang="en-US" dirty="0">
                <a:hlinkClick r:id="rId4"/>
              </a:rPr>
              <a:t>http://serc.carleton.edu/neotoma/activities.html</a:t>
            </a:r>
            <a:endParaRPr lang="en-US" dirty="0"/>
          </a:p>
        </p:txBody>
      </p:sp>
    </p:spTree>
    <p:extLst>
      <p:ext uri="{BB962C8B-B14F-4D97-AF65-F5344CB8AC3E}">
        <p14:creationId xmlns:p14="http://schemas.microsoft.com/office/powerpoint/2010/main" val="419296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Neotoma APIs            </a:t>
            </a:r>
            <a:br>
              <a:rPr lang="en-US" dirty="0"/>
            </a:br>
            <a:r>
              <a:rPr lang="en-US" sz="3200" dirty="0">
                <a:solidFill>
                  <a:schemeClr val="tx1">
                    <a:lumMod val="50000"/>
                    <a:lumOff val="50000"/>
                  </a:schemeClr>
                </a:solidFill>
              </a:rPr>
              <a:t>(Finding/Exploring/Getting Data)</a:t>
            </a:r>
          </a:p>
        </p:txBody>
      </p:sp>
      <p:sp>
        <p:nvSpPr>
          <p:cNvPr id="9" name="Footer Placeholder 8">
            <a:extLst>
              <a:ext uri="{FF2B5EF4-FFF2-40B4-BE49-F238E27FC236}">
                <a16:creationId xmlns:a16="http://schemas.microsoft.com/office/drawing/2014/main" id="{AB2C883B-5A92-D74B-A1D3-30368619928E}"/>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C8C0799B-9602-8B45-ADE1-6D81E8098D55}"/>
              </a:ext>
            </a:extLst>
          </p:cNvPr>
          <p:cNvSpPr>
            <a:spLocks noGrp="1"/>
          </p:cNvSpPr>
          <p:nvPr>
            <p:ph type="sldNum" sz="quarter" idx="4"/>
          </p:nvPr>
        </p:nvSpPr>
        <p:spPr/>
        <p:txBody>
          <a:bodyPr/>
          <a:lstStyle/>
          <a:p>
            <a:pPr>
              <a:defRPr/>
            </a:pPr>
            <a:fld id="{8595EA9C-6EBD-41EB-B224-99D5076C976A}" type="slidenum">
              <a:rPr lang="en-US" smtClean="0"/>
              <a:pPr>
                <a:defRPr/>
              </a:pPr>
              <a:t>47</a:t>
            </a:fld>
            <a:endParaRPr lang="en-US" dirty="0"/>
          </a:p>
        </p:txBody>
      </p:sp>
      <p:sp>
        <p:nvSpPr>
          <p:cNvPr id="10" name="Date Placeholder 9">
            <a:extLst>
              <a:ext uri="{FF2B5EF4-FFF2-40B4-BE49-F238E27FC236}">
                <a16:creationId xmlns:a16="http://schemas.microsoft.com/office/drawing/2014/main" id="{2744661A-F1A3-A14C-8277-BE8A48277E49}"/>
              </a:ext>
            </a:extLst>
          </p:cNvPr>
          <p:cNvSpPr>
            <a:spLocks noGrp="1"/>
          </p:cNvSpPr>
          <p:nvPr>
            <p:ph type="dt" sz="half" idx="2"/>
          </p:nvPr>
        </p:nvSpPr>
        <p:spPr/>
        <p:txBody>
          <a:bodyPr/>
          <a:lstStyle/>
          <a:p>
            <a:r>
              <a:rPr lang="en-US"/>
              <a:t>Introductory Workshop – INQUA – 6 July 2019 www.neotomadb.org</a:t>
            </a:r>
            <a:endParaRPr lang="en-US" dirty="0"/>
          </a:p>
        </p:txBody>
      </p:sp>
      <p:sp>
        <p:nvSpPr>
          <p:cNvPr id="7" name="Rectangle 6"/>
          <p:cNvSpPr/>
          <p:nvPr/>
        </p:nvSpPr>
        <p:spPr>
          <a:xfrm>
            <a:off x="1870258" y="5610700"/>
            <a:ext cx="8654308" cy="646331"/>
          </a:xfrm>
          <a:prstGeom prst="rect">
            <a:avLst/>
          </a:prstGeom>
        </p:spPr>
        <p:txBody>
          <a:bodyPr wrap="square">
            <a:spAutoFit/>
          </a:bodyPr>
          <a:lstStyle/>
          <a:p>
            <a:pPr algn="ctr"/>
            <a:r>
              <a:rPr lang="en-US" dirty="0"/>
              <a:t>APIs &amp; Documentation available at:</a:t>
            </a:r>
          </a:p>
          <a:p>
            <a:pPr algn="ctr"/>
            <a:r>
              <a:rPr lang="en-US" dirty="0">
                <a:hlinkClick r:id="rId3"/>
              </a:rPr>
              <a:t>http://api.neotomadb.org/doc/</a:t>
            </a:r>
            <a:r>
              <a:rPr lang="en-US" dirty="0"/>
              <a:t> </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6937" b="11415"/>
          <a:stretch/>
        </p:blipFill>
        <p:spPr bwMode="auto">
          <a:xfrm>
            <a:off x="2069207" y="1786794"/>
            <a:ext cx="8256410" cy="379009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34117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Neotoma R</a:t>
            </a:r>
            <a:br>
              <a:rPr lang="en-US" dirty="0"/>
            </a:br>
            <a:r>
              <a:rPr lang="en-US" dirty="0">
                <a:solidFill>
                  <a:schemeClr val="tx1">
                    <a:lumMod val="65000"/>
                    <a:lumOff val="35000"/>
                  </a:schemeClr>
                </a:solidFill>
              </a:rPr>
              <a:t>Porting Neotoma data to R environment</a:t>
            </a:r>
            <a:endParaRPr lang="en-US" dirty="0"/>
          </a:p>
        </p:txBody>
      </p:sp>
      <p:sp>
        <p:nvSpPr>
          <p:cNvPr id="9" name="Footer Placeholder 8">
            <a:extLst>
              <a:ext uri="{FF2B5EF4-FFF2-40B4-BE49-F238E27FC236}">
                <a16:creationId xmlns:a16="http://schemas.microsoft.com/office/drawing/2014/main" id="{787C3ECE-BF95-0B43-AA15-EEC7C65E9505}"/>
              </a:ext>
            </a:extLst>
          </p:cNvPr>
          <p:cNvSpPr>
            <a:spLocks noGrp="1"/>
          </p:cNvSpPr>
          <p:nvPr>
            <p:ph type="ftr" sz="quarter" idx="3"/>
          </p:nvPr>
        </p:nvSpPr>
        <p:spPr/>
        <p:txBody>
          <a:bodyPr/>
          <a:lstStyle/>
          <a:p>
            <a:r>
              <a:rPr lang="en-US"/>
              <a:t>Neotoma Paleoecology Database</a:t>
            </a:r>
            <a:endParaRPr lang="en-US" dirty="0"/>
          </a:p>
        </p:txBody>
      </p:sp>
      <p:sp>
        <p:nvSpPr>
          <p:cNvPr id="7" name="Slide Number Placeholder 6">
            <a:extLst>
              <a:ext uri="{FF2B5EF4-FFF2-40B4-BE49-F238E27FC236}">
                <a16:creationId xmlns:a16="http://schemas.microsoft.com/office/drawing/2014/main" id="{8AF71E36-68FE-054C-BE03-EA58A46D451E}"/>
              </a:ext>
            </a:extLst>
          </p:cNvPr>
          <p:cNvSpPr>
            <a:spLocks noGrp="1"/>
          </p:cNvSpPr>
          <p:nvPr>
            <p:ph type="sldNum" sz="quarter" idx="4"/>
          </p:nvPr>
        </p:nvSpPr>
        <p:spPr/>
        <p:txBody>
          <a:bodyPr/>
          <a:lstStyle/>
          <a:p>
            <a:pPr>
              <a:defRPr/>
            </a:pPr>
            <a:fld id="{8595EA9C-6EBD-41EB-B224-99D5076C976A}" type="slidenum">
              <a:rPr lang="en-US" smtClean="0"/>
              <a:pPr>
                <a:defRPr/>
              </a:pPr>
              <a:t>48</a:t>
            </a:fld>
            <a:endParaRPr lang="en-US" dirty="0"/>
          </a:p>
        </p:txBody>
      </p:sp>
      <p:sp>
        <p:nvSpPr>
          <p:cNvPr id="10" name="Date Placeholder 9">
            <a:extLst>
              <a:ext uri="{FF2B5EF4-FFF2-40B4-BE49-F238E27FC236}">
                <a16:creationId xmlns:a16="http://schemas.microsoft.com/office/drawing/2014/main" id="{46A10C43-D77F-BC45-BF6D-E5DDC0702D10}"/>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595" y="1690255"/>
            <a:ext cx="4479260" cy="3831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976056" y="1690255"/>
            <a:ext cx="2558714" cy="4524315"/>
          </a:xfrm>
          <a:prstGeom prst="rect">
            <a:avLst/>
          </a:prstGeom>
          <a:noFill/>
        </p:spPr>
        <p:txBody>
          <a:bodyPr wrap="none" rtlCol="0">
            <a:spAutoFit/>
          </a:bodyPr>
          <a:lstStyle/>
          <a:p>
            <a:r>
              <a:rPr lang="en-US" b="1" dirty="0"/>
              <a:t>Key Functions</a:t>
            </a:r>
          </a:p>
          <a:p>
            <a:r>
              <a:rPr lang="en-US" i="1" dirty="0" err="1"/>
              <a:t>get_site</a:t>
            </a:r>
            <a:endParaRPr lang="en-US" i="1" dirty="0"/>
          </a:p>
          <a:p>
            <a:r>
              <a:rPr lang="en-US" i="1" dirty="0" err="1"/>
              <a:t>get_dataset</a:t>
            </a:r>
            <a:endParaRPr lang="en-US" i="1" dirty="0"/>
          </a:p>
          <a:p>
            <a:r>
              <a:rPr lang="en-US" i="1" dirty="0" err="1"/>
              <a:t>get_download</a:t>
            </a:r>
            <a:endParaRPr lang="en-US" i="1" dirty="0"/>
          </a:p>
          <a:p>
            <a:r>
              <a:rPr lang="en-US" i="1" dirty="0" err="1"/>
              <a:t>get_chroncontrol</a:t>
            </a:r>
            <a:endParaRPr lang="en-US" i="1" dirty="0"/>
          </a:p>
          <a:p>
            <a:r>
              <a:rPr lang="en-US" i="1" dirty="0" err="1"/>
              <a:t>get_table</a:t>
            </a:r>
            <a:endParaRPr lang="en-US" i="1" dirty="0"/>
          </a:p>
          <a:p>
            <a:r>
              <a:rPr lang="en-US" i="1" dirty="0" err="1"/>
              <a:t>get_taxa</a:t>
            </a:r>
            <a:endParaRPr lang="en-US" i="1" dirty="0"/>
          </a:p>
          <a:p>
            <a:endParaRPr lang="en-US" i="1" dirty="0"/>
          </a:p>
          <a:p>
            <a:r>
              <a:rPr lang="en-US" b="1" dirty="0"/>
              <a:t>Other Functions</a:t>
            </a:r>
          </a:p>
          <a:p>
            <a:r>
              <a:rPr lang="en-US" i="1" dirty="0" err="1"/>
              <a:t>get_closest</a:t>
            </a:r>
            <a:endParaRPr lang="en-US" i="1" dirty="0"/>
          </a:p>
          <a:p>
            <a:r>
              <a:rPr lang="en-US" i="1" dirty="0" err="1"/>
              <a:t>get_contact</a:t>
            </a:r>
            <a:endParaRPr lang="en-US" i="1" dirty="0"/>
          </a:p>
          <a:p>
            <a:r>
              <a:rPr lang="en-US" i="1" dirty="0" err="1"/>
              <a:t>get_publication</a:t>
            </a:r>
            <a:endParaRPr lang="en-US" i="1" dirty="0"/>
          </a:p>
        </p:txBody>
      </p:sp>
      <p:sp>
        <p:nvSpPr>
          <p:cNvPr id="6" name="Rectangle 5"/>
          <p:cNvSpPr/>
          <p:nvPr/>
        </p:nvSpPr>
        <p:spPr>
          <a:xfrm>
            <a:off x="3255413" y="5644095"/>
            <a:ext cx="7310305" cy="369332"/>
          </a:xfrm>
          <a:prstGeom prst="rect">
            <a:avLst/>
          </a:prstGeom>
        </p:spPr>
        <p:txBody>
          <a:bodyPr wrap="square">
            <a:spAutoFit/>
          </a:bodyPr>
          <a:lstStyle/>
          <a:p>
            <a:pPr algn="ctr"/>
            <a:r>
              <a:rPr lang="en-US" dirty="0"/>
              <a:t>GitHub Repository: </a:t>
            </a:r>
            <a:r>
              <a:rPr lang="en-US" dirty="0">
                <a:hlinkClick r:id="rId3"/>
              </a:rPr>
              <a:t>https://github.com/NeotomaDB/neotoma</a:t>
            </a:r>
            <a:endParaRPr lang="en-US" dirty="0"/>
          </a:p>
        </p:txBody>
      </p:sp>
    </p:spTree>
    <p:extLst>
      <p:ext uri="{BB962C8B-B14F-4D97-AF65-F5344CB8AC3E}">
        <p14:creationId xmlns:p14="http://schemas.microsoft.com/office/powerpoint/2010/main" val="3489785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71A210-B123-824F-B1BA-7C119A0772E2}"/>
              </a:ext>
            </a:extLst>
          </p:cNvPr>
          <p:cNvSpPr>
            <a:spLocks noGrp="1"/>
          </p:cNvSpPr>
          <p:nvPr>
            <p:ph type="title"/>
          </p:nvPr>
        </p:nvSpPr>
        <p:spPr/>
        <p:txBody>
          <a:bodyPr/>
          <a:lstStyle/>
          <a:p>
            <a:r>
              <a:rPr lang="en-US" dirty="0"/>
              <a:t>Sandbox time!</a:t>
            </a:r>
          </a:p>
        </p:txBody>
      </p:sp>
      <p:sp>
        <p:nvSpPr>
          <p:cNvPr id="6" name="Content Placeholder 5">
            <a:extLst>
              <a:ext uri="{FF2B5EF4-FFF2-40B4-BE49-F238E27FC236}">
                <a16:creationId xmlns:a16="http://schemas.microsoft.com/office/drawing/2014/main" id="{2B9E7CF0-CDD8-2449-81DA-E074F0679E2D}"/>
              </a:ext>
            </a:extLst>
          </p:cNvPr>
          <p:cNvSpPr>
            <a:spLocks noGrp="1"/>
          </p:cNvSpPr>
          <p:nvPr>
            <p:ph idx="1"/>
          </p:nvPr>
        </p:nvSpPr>
        <p:spPr>
          <a:xfrm>
            <a:off x="818711" y="1732615"/>
            <a:ext cx="10784283" cy="3049247"/>
          </a:xfrm>
        </p:spPr>
        <p:txBody>
          <a:bodyPr/>
          <a:lstStyle/>
          <a:p>
            <a:r>
              <a:rPr lang="en-US" dirty="0"/>
              <a:t>Navigate to the Workshops directory and work through the tutorials:</a:t>
            </a:r>
          </a:p>
          <a:p>
            <a:pPr lvl="1"/>
            <a:r>
              <a:rPr lang="en-US" dirty="0">
                <a:hlinkClick r:id="rId2"/>
              </a:rPr>
              <a:t>https://github.com/NeotomaDB/Workshops/</a:t>
            </a:r>
            <a:endParaRPr lang="en-US" dirty="0"/>
          </a:p>
          <a:p>
            <a:r>
              <a:rPr lang="en-US" dirty="0"/>
              <a:t>Open the following link to get to the exercise:</a:t>
            </a:r>
          </a:p>
          <a:p>
            <a:pPr lvl="1"/>
            <a:r>
              <a:rPr lang="en-US" dirty="0">
                <a:hlinkClick r:id="rId3"/>
              </a:rPr>
              <a:t>http://open.neotomadb.org/Workshops/SVP2016/R/Workshop_SVP2016_v0.1.html</a:t>
            </a:r>
            <a:endParaRPr lang="en-US" dirty="0"/>
          </a:p>
        </p:txBody>
      </p:sp>
      <p:sp>
        <p:nvSpPr>
          <p:cNvPr id="2" name="Footer Placeholder 1">
            <a:extLst>
              <a:ext uri="{FF2B5EF4-FFF2-40B4-BE49-F238E27FC236}">
                <a16:creationId xmlns:a16="http://schemas.microsoft.com/office/drawing/2014/main" id="{F9C905BB-C4DC-8547-9E83-1E21E5C1F2DF}"/>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77834D5D-FD53-DC42-B179-346902532CC9}"/>
              </a:ext>
            </a:extLst>
          </p:cNvPr>
          <p:cNvSpPr>
            <a:spLocks noGrp="1"/>
          </p:cNvSpPr>
          <p:nvPr>
            <p:ph type="sldNum" sz="quarter" idx="4"/>
          </p:nvPr>
        </p:nvSpPr>
        <p:spPr/>
        <p:txBody>
          <a:bodyPr/>
          <a:lstStyle/>
          <a:p>
            <a:fld id="{6D22F896-40B5-4ADD-8801-0D06FADFA095}" type="slidenum">
              <a:rPr lang="en-US" smtClean="0"/>
              <a:pPr/>
              <a:t>49</a:t>
            </a:fld>
            <a:endParaRPr lang="en-US" dirty="0"/>
          </a:p>
        </p:txBody>
      </p:sp>
      <p:sp>
        <p:nvSpPr>
          <p:cNvPr id="4" name="Date Placeholder 3">
            <a:extLst>
              <a:ext uri="{FF2B5EF4-FFF2-40B4-BE49-F238E27FC236}">
                <a16:creationId xmlns:a16="http://schemas.microsoft.com/office/drawing/2014/main" id="{2B5198A7-1A60-3C4B-9300-2F38CE6AF888}"/>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246081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4291" tIns="32147" rIns="64291" bIns="32147">
            <a:normAutofit/>
          </a:bodyPr>
          <a:lstStyle/>
          <a:p>
            <a:r>
              <a:rPr lang="en-US" sz="3500" dirty="0"/>
              <a:t>Paleoecological data: Key characteristics</a:t>
            </a:r>
          </a:p>
        </p:txBody>
      </p:sp>
      <p:sp>
        <p:nvSpPr>
          <p:cNvPr id="4" name="Slide Number Placeholder 3">
            <a:extLst>
              <a:ext uri="{FF2B5EF4-FFF2-40B4-BE49-F238E27FC236}">
                <a16:creationId xmlns:a16="http://schemas.microsoft.com/office/drawing/2014/main" id="{EE9FC704-29C7-1547-813E-9EB9D088AF88}"/>
              </a:ext>
            </a:extLst>
          </p:cNvPr>
          <p:cNvSpPr>
            <a:spLocks noGrp="1"/>
          </p:cNvSpPr>
          <p:nvPr>
            <p:ph type="sldNum" sz="quarter" idx="4"/>
          </p:nvPr>
        </p:nvSpPr>
        <p:spPr>
          <a:xfrm>
            <a:off x="10998325" y="6311437"/>
            <a:ext cx="1062155" cy="365125"/>
          </a:xfrm>
        </p:spPr>
        <p:txBody>
          <a:bodyPr/>
          <a:lstStyle/>
          <a:p>
            <a:pPr>
              <a:defRPr/>
            </a:pPr>
            <a:fld id="{8595EA9C-6EBD-41EB-B224-99D5076C976A}" type="slidenum">
              <a:rPr lang="en-US" smtClean="0"/>
              <a:pPr>
                <a:defRPr/>
              </a:pPr>
              <a:t>5</a:t>
            </a:fld>
            <a:endParaRPr lang="en-US" dirty="0"/>
          </a:p>
        </p:txBody>
      </p:sp>
      <p:sp>
        <p:nvSpPr>
          <p:cNvPr id="8" name="AutoShape 4" descr="data:image/jpeg;base64,/9j/4AAQSkZJRgABAQAAAQABAAD/2wCEAAkGBxQTEhUUExMWFhUXGB4YGBcYFx4aHhoaGB8ZGxcgHRgaHCggHh0lHR8YITEhJSosLi4uGh8zODMsNygtLisBCgoKBQUFDgUFDisZExkrKysrKysrKysrKysrKysrKysrKysrKysrKysrKysrKysrKysrKysrKysrKysrKysrK//AABEIAMQBAQMBIgACEQEDEQH/xAAcAAADAAMBAQEAAAAAAAAAAAAEBQYAAwcCAQj/xABBEAABAgQFAgQDBgQFAwQDAAABAhEAAyExBAUSQVEiYQZxgZETMqFCscHR4fAHFBVSI2JykvEWgpNTssLSF0NU/8QAFAEBAAAAAAAAAAAAAAAAAAAAAP/EABQRAQAAAAAAAAAAAAAAAAAAAAD/2gAMAwEAAhEDEQA/AOf5RgZZl65gCnozggCr1CuNjWB85y6WylJDKoTdrWALNHmQqZIQUzJJRUl2NSRudXBFqUgPHZi/SkO9OGPbaAVgMQeC8NcHnDMClJdRJJLMOH/GDMv8H4iYx0Mh6l7iny7l7bRRH+GSqdTlVAAk0uq/lRzATifErpUyQlvlDu5NA9uzwFmGdKmgAgMmx33P3kwzz3wPPww1LSWJZLVf1H2u3YwhOFLs1bNAE5TiKkOxd43ZvjH0pJch/QHaNEzJpgTqIBAuxBaNErBlRYU78QB3hycAtRPb29YsZWKmOPgzJSBu6WWTUVUxo9GEQC8MqUdQILdvwhpgc2Bo7Hg2ejNRrj6wHQ8I61ap05RKrqlgAOQj/wDYWNtIDFjpIZ42YvAkoBkz0pLJCVTUulzqAAUJmzkNXlt4jpGMRuLhulQG+qgZ7j8oJneIUIGohIUpioAk6m3A2U9XgBfFmHmJRLM2bKWvUpjLBA0kBrgP+oia/l1kOASOQI9ZlmXxVOzJFAOB3O57w2lYlISC4ZvpAIcPM0KfbejxT4HFpUliQ7A6QSx/da1uYm8SgqUooQopehYt6R4kYhcs/aSHrSu258oC0QRUaWWpYAJLBIszebe0MsMoVCCoJKk3Y1TcvsK084i8PnyhVQBLEEsSeB9Pu7xtmZ+6dLEgiztpuKEbs0A88T5wCAGBpYOGJDoUmuwKhaEuSzuLg1/P98Qpm4hSrkn8N6cVjS1XgKjOs3BMouCoBQURsCzfnGsZuhKT1BRIYAF6nngQsyzJps8slKqh3Z729DWtoqct/hzNWUgqQBqf5iCpCgAgsxYhTuLs+7QEnIxhRZiOD+kbUom4gvRhQbAeW8XM3+FU77BCyAXSlwXSzg6wG1ByDu4pE+rK52F0pmgIU5oSxvW/FoBHicEuWdK+HDFwQdwY0KTDvOsSFBCQQSlySLdTUB9D7x9yjCoKQpSQokn5qgN2tATcxEfZOKUizUtS0Ps+wiE6VJAS7gpFqNUDaFOBkBcwA2v+2gN6M+UBubs482rvXT9YK/qsxYTWrdWwOzNuG++DU5cg0IA86d3FGZx5wnUr4C1IIdqAvVtnpeA1ZhKUJgF3A0+VvpBIykFBOo6gH2b2aPQw65pCypKSG0i/vG1eP+G6VIOoUI29+IBV/Kdx7n8oyPX82uPsBdZpmgmJUlTkVHUADsQ5HS9duIVeGMolTHVMAIDs7M4ZgUqqWd2ZrQhxOcA/Kmr1e37tFdlWMT8NKQEJ3diwe7Fq+0BSysTLYJCQUgXHSxfZPH6Vh3hMSJgStBJKakMQAS6a87xGSMzYgFavhlQJAb1IFnZ2hnLLj4ksqCVEpSSznSxsCzih4gLES1YjSmYBpALhKlJdRtba945H4rywYbEszJHTcEO3YB719e0XeFzBQ1OpmKSdAZR5oLg9omf4hYoEoTKH+HoAUQKBTqOk8Gx7wCcYgIlkkiopUF3doR4SeEqOqxF+OI1EQXgMEFgqUSA7AD84Dxjp6NJDgk8QuwqUuQaPYmG2IyXqGg9Jq52a7wPjMoKE6gdQ3oxD23tAC4qWlCWBGo8HaANMMsBgNaqjpH4ci8OpuUSigsGPPlartzy7QEtJklaglIcmLHJvDaUsV3u59NTB2o94B8LpRL+IpQdYOkdqA/f+EOzmDkuTWjdXUwUFAj5R81CO3EAyTlsu5c+oZLXB0mimYh+Y1z8DLIrpYizvepskhmqK7wv/AKnvX5SCCenvUM5JDv6QDmOfaBu9wAqhe7NZI2gEWPwqUTFpTUBRA8oGKBHlWIKiSS5NSe5j4VwH1UHZJlxnTANClJO9QP8AcIWLVFZ4UkICNRFTcmnenS8BaZNh5cpKUhKklN1dh/mag7EcxQYXFOKpSQ/UQWDfZIYl6tttElKxBIFlElglRJU+zJFntveDpWJGqqNJDsmqikgsEF2oTwIC1wuYECo0lXSotWrAKdLNRo25pgZeJlaQkIWiWoS1FIdJrXUo6QDWhqXe0SmCxYBospoOlXTV9j2Pe0PMBjrayxH2dRKSaiqB1aXbnmA47n2W/AmGW5LXOnTW9KlxasJhjlSwQGI4MX/8T0AzwxUkq+ypO5AKiVAmm4FacRD4zBoGkiY5BDuGHeAoMmQwC1p1LO9NwWAJNga24eCcxylKh8SWgJmhhpepKnooANwzt+ELMPMG2h0MUkpcJsS6u/Nbd4d4KeAAUmUEl2PxCh1HpUNSlVJAdjakBNrzhCRRwXPT37gilHDwgxU8zFk7qP6CHnivCBKwtNQrpJZnUHD05b6d4Y+E/D4UNc1GpJbpKWII82LVHm0AJk2UYicOlBoL7Agsx4etYfL8Az5pdSkDoDFybXLszOaVisw81KQAG6bkpIDH/TT1hphsYkgfaAILJFGBcEENQcdoDm3/AONsTwr/AMZjI7F/Oft4yA/LywxilynFlSAgqSSAVHa9hx6DmA8pwyTqUoAl2APvvTiNq0KBdFA+osPM3bdvrAPRjH1FSQ5A0hPSA16XNIKknQrXLX8qksoU6jUMDwxHpE/JzgFgtPUekN2pbZ7QSc1lMCCQ9A433c8QFXhp6kKYqHTqD6dTmpFth+kJMwzgrnFQdKh0kEGrfKbm4rCbM/EBJSmUQUgFOkPUhgkn6fWPGUZUpZKlKLnYEitGBJHEAy8Uy0dCgAFKB1NYszFhY1L+UKcFjtHSX0u9NuacRUy1B9MqSJh1NqJCUAjbUQ6iKghIPcAwZiclkTUNplomVZaGANQPlBqPr5WIRxzcFdiEM1q+bfhHzHZklSNKXLsCWYMC+8eJ2FAJBDEUPpAq5YEB7yzGBJUlVAbFt2N6wbiMzRXqFGNAC4V3FL8DeE8yXGmTglTFhCA6jb9TsID1IzEoWo3Cjt949IKmZsGoTtSv3R4xfh6dLPUkAGynp5ecaMNlx+KlCg72Y8ebP5UgNsudMmlk0dy59P08oMyvw1NmK/xUrSHA73rf29RFdkOSSnABIWKmrlKUgFKgmxOzs43DB4qsCFKHw1S6Dq1FTFSBU6kpurQKeUBzeV4HnhS0qQoKSTpAKXKRSo2LkexhXNyGclSk6S6QCfUA0/e0dpwiwslJC0KSEhClpCzpJqalgBSvAvG6ZlqZsrQtSUoSPhuHPU19YBbpI5D+UB+fJksxUeHp50BwUjtuLXb9ubtBXi3IJcgAJUKOAdJdfBctcObccxO5ZiBLXb17fvaAsEzHdwQpiAB1EnhTkN0vUcWg2ROI+VUv5CWOg9KiKEtWYH8wOGhQmaFJICqOCGtwSXqf1glCwVVASkuekaWcMlia6bPveAeYfEGju2npOkDVUtqc8E1HAGzw9y3E7BiUhgSA7OSxaxpQvErhSdIDqLHTejXQ3FdUF5jmwlS1FwpRSFAU2vsS4d7bDgwE7/EHNdU46FEoBcdeqoDKCgzhQLvVoI8JYHCrAOKlfFKqsVqSANm0EV84kcRifiTSoi9WLGvsIMw+bTJdglXDvT2MBY5r4ckS8QoIxCkSgykN/iKDiqWJSGalS/YtVZMSJaihRlmp+ESCARYukVDNvR4V4fxE3VORqrVTH0sRHheZpmKBQNKRYM5IckgknvbiA2Z3NEwAEpNj06gHo5IZwSXAYWijwC0ploHSBpDhiX8jvuA4tEXm+IGmrEbADSPJvevnDvJsdqlodxpDAPZ7Vu2/pAU0rHDdRCQ5CdOtqMHcb0D7Xg7C4/5f8RIIdiC1tVFdyLekTKcSakrU4SwZzswDvQNq9oMlzlEjq6iQkI0MW0sg6QNNQWG7ufMKD+oJ/YjIntauR7R9gIPDYjQpy5SaEORch/pG/EZokhkglR96u/raBVRqw6gJiXFH7fjAbpWVTFVDP51gSZKUKF6bccxaYGaHuG8xvQOKCgeoepAhR4kKfinTxUcGAX5JgtZKizWqbd/3wYqsnnhR1IDpFEm2si/YCjCtSITYDDFeG0pIS5ZR7PWrXh1hpQACQCUpDAFk0KWLE0JtervAN04gkEMsOCop1EKoWo3TprvuHj7jc2EtBWSog2SX6nABD8gi5reFeIzFEpL6mIAAuFvuNQvEzi8wVNUVE+Qe3694DdNnkuTclz5mGOR5WiYNc09LsAD9aOW9DCFa4ZZTmoCNBLM9HUHHpS5FKkwDfOchkiWpctwU1IJAbZiSzMxLXrCDJsT8Nau4vw1b8Q0zDO9KCAtRoQEkstLvUHzc+sTCMSxe7hj6wDrNM1KhpBo4o7h/LnaGPh3EAh9CyAW+ajiqmejNT1iSmYgUABuO31H3xVZPiiUArqCbA0NC9fIX8oCpwpUsJm4cGX1KOtwFPs5UaA82g2cJ4no0TSSFBqOFFXzl7NeJlckTEJMkTCkUUbdRFA/DQwXmeKlLloRMKSgJSyQEubKDge5gKZGOmfGCCgFHWFfD6VK0guVA7bsaQfl6ka1fBIWAxKAdKAr5RqB+Zyew3eJ7C+ItE4pVJAQv/DKwSVJej7P6iGEopTMWqXMSqYkoQCkHTUsNTM7lqEbwGzxDgkz5QJw7JYgOoLZSHNil7Ow8+8cWzaUAtWnn1HskD2DR26ZmClBKlSJLlBNNSdL3N3ck0IpHJfFmKQucrT9lSkkEWYs2q6t4BNhcyUg1cigvxv8AvaGkrxKB1M6rfgGpZton5sMMkwKTMGvhwO5tAUkjNpinCJRt0qJA5a9r25MT2b42epWmaFJN2JelWY8Xt+EdIw6pRlgIVpcdVA4ICm0lSmS5JuCPK8EYvJ8POToWNel2IfUPnBL0pqSQL2HMByDDKOrzENZCCdo3+Ick/lprA6kfMhbXD78Ht5cw3yvLypqerQA2Fyr4iSkiig3lwYlMVhFyVqQp0qSWP74N463gsvSnesZm2Q4fFABZMuYAwmBjThQ3HsYDji3NyT5mCstxplKdy3AMVuP/AIc4xLmWhM9PMpYJb/QohT9gDEnPwSkkhSSCCxBDEHgg2MBU4PMErZT1ayu3a1oZyB5uSG3+jXjnyUqSXFDBEvMZqbKPn9KQHQNJ5T7CMjnn87N/vV7mMgGWAy4zeonSjdTe7bU5MUeEyXDIbXLBLmq1XZnLEsQxJLNbygCVOSKBKQw5IDUoxftXtaGOFxAB2rU2BUaB+6ifK+7wDhOUYZYKVI0OCApCgk9iGURQ1FN2aI3NcmmInTJYCphTXUkEuDUH2ixkZkGYMw7uH/0gtWh1H6bKJec/EmqWCSHDHsKV82gJjB4kyiQQSnjg70MFzc5oyU+4Zva8O8RhZWJnKU+kBgWpqUL0N6NUR4zDwpollaF6muCGPt6G7fmE1h1GZNHxCVXNYtcDiZa5ZlzQCliHI+U7EcERErlEEEFiLGPczGzCGJDG7BiYDXOWIp/D0hMlOphrUHUe1yLWAZ2NXPESKfnQOVD7xFVJnU3O9HNRUF6cbC72gG+Zy0T5RCw9HSti4JYgvoG9w7fhAzpbEg7UiuEw1NX50kVU5JCnKgexoCIlszmD45exIJ+jwAa5ZACtJ0vdqfc0Psoxql0YhNq3UG7D9IGxePJDPS3ZoWYXHqSsMpkh6djtAVa0gIAQrUXdTXADgD3g5eaz5Jl6D8IoQG0pAr3pe9bwlw+KSAovUgVaz7t7Qww86YQsrOoltJUqxrVjyPSAcpzhCJslS5IUWBmHUXUpT1A2uKdu8MMNJMuaVoUHCAoNXUkkF1DctXmEeEx6lrUZiUjpISQ3SQKmlSGc+cbMACkpWhTqUSkKBZgOE3NIB/Lx0z4YJ0qLlf2tyQEkg05btWOZ55i0zV6kgVd+nSf+6rEjkQ9znPSEpllSz0k6gqqXNK3dxUvakSU+cVF1Ek8mAGmQZgswCGJ1OA1N+PwjTIkFZawFzHrE5eUjU7j7uICowObg2U4/1bU+YMaM97PDVOeKCalbOWOsAhyCHOzV5Ec3MqPctJepNjeAps5zNeKnJTKMxemgIcmp6jT7I5iiTPVKAQVEFnVp6iHtV+GLA7xMYVCkpQxKQUghIpd6qa6m5tBksmAohjO/raPKMQSbwlGIIjfhJ/UHgK3AY0oNCSeXjZ/EPL5c/BDErZOJRYtWZLBSlWo8pKkkE1uPJFLxxeka/FvjBEzCpwyUhSwepY2S4Vp7nUAezd4CBmIjSqXG1c2N6cDMK9GhQUz1BoGJemzAwAOiMgz+TX/b90fYC1T4ISoApn9e2vSUklmqGbeuzUEJ5koyi0w6SLgkc1aldmO4ijwmdBVUyRKGkOgLNC39yyKO32noBCjx5JCzLnaanoVdzuglyf8AMHc0AgE+KxZmApSS32jWr3AclgYSqls7EjyMGJnaRTeNDFRYAk8CAdZFjCJYSnXR6ay3t5aqd4dYrNQmSoXBDMC+5I+YDZm1Avp2iMXgZ8t1fCmACpOkkBuWt6wxyLLytlzQpbMUoO4Ysa3ZhejfQNGGwk2a5ly1KAuQKD1tB58K4hneWOxWQXpT5b1FIo5M+4+GToYKCQFAh2br/tNaC8Fpxt9KlFOohbr0nYdJNtqC9RAQmP8ADGJl9bIXpP2FE/KQ9CBu0FS1FQHcU3bux3d94rZ+ajSCtSa261GodIADjgGr1iLzDEplz1pA6CQewdnDfu8AUVNtxdN/Orlt3iazGY8w+0H4nMktQgnt+g/bQuwUgzFsyiCakAm/3QHyTKmLs5FA4Ds9POD5eQLZzT9/Q9jFnlOWS5aRRL6nUp2ILccfnDMYUUv/AKmcF96QHOEYNcs80P0Yh/aN0vHEkaxQnS55a/P7EXk3K0qegJ9jV4AzHw2NNBUJJAqT+/0gJwZukhIKWGpqtQCNK8+UdKgAGUXTdx/qaAJ+CKCxDRqlyhqAO8B6OIJABsKCMMVOTSUqBSsOlqg/Ru8KcPhCmYBMQQGJAUGdm94ADBz9BLvpPEGYrHpUjSkHuTSgrQRUYQpX0qYpNGb9t6RJ4uUErUkbKI9i0AKY3ZbI+JNSnu/5fWPWGkGYrSPUnYekMsJhhIUoqUFBQ0gim4cFxQl4B0uSk0G379o8qkgCA/jMotyYEzDNdAKUl1f+39e0B6x2PTKo2pfGw8z+EJcRmcxV1Edk0H0gdRePJEBsOKWQxWojuox4Cj3jyYMyyQVKB0v1AfMUkHlKgGfzeAb5Fkhml0rLMQsKQbcUsfKrgEO9OlZVlEmTRSllQSAFrTWhqQKHTt3hRl3QkaSulaGhe79LVPrSDE44JoFG9lJ1Ibcs1fLeAttcv+1PsYyJD+o/50/7F/nGQElIn1sK3FQ4oSKeQq949+JcSDh0hwXmAghIGyybXqTakI5ONAAJmyy1yCRzagI2rAOZZl8QgA0H1JubCA2YLDCaousJSLm9+BFZkuBwyAxClPclSg5qB8oFNuzjziCwuMKF36TQt98PpOLNwp+4JP8AzvAdBw0iXqQuVNASalKnA7kEpNPmoTubvCTxaiXLndCgULQFMQAAr5VVfzt/daEsrMCnqUphQuWAcD9AHqQ8Ic3zkzZurRqQkAJBc0G9XvUwFErGhRvYgpIcF7GooTGpeLO2mm5SO+wH9weEKM5TwR6D93jxNzomwL1Dk8wDzE40SwVKZxQGh9iDYHbgwrM4F1K3q/6wnnYhSy6i8eQks7FvpAGYLDIUVKVYGg84cZJLlGadN2Lo2PB8onyiYhyxAfQX5uxF4YZDjCF6VL0g0Zq+/GzQF3LWm6kuAWKkWS+wFifXmCsJPBKQmYpKtVNR0oS9jqJYPVx2HMIJc4JFS7VCRUOC3UxGzwbh8TQoVMoDqSlIcFSmCurZgL2pAPsPOoKB6gKG5FtVacP2EFyV6bApepYajUXS52J3+sIsHMcEAdezHZq0vv8AfBuIxXw5ZIIFGlkq06TWjnZ/21g59nkppqmSQ5cOXdzcdjG/A5TKXRYU/IU30tC7FsVFhpD2BdvIwRKzJaRYON/0gPcmWqXOUgzCdDgVuxv7Q1x80fBUTRQYp/1PT6PAuX5bLWxmklSqllEM9RUbwJneD+EsJCypLOly5ANK96fdAEZctcyzID/MTy9Q9Cx2guV4WSqq8SEuNXyO9tXUVCrmgYwuyyeBLYaXBq/UbitaCG8pfRUVUQAzBlM5BHqPaAIy/IcNLLlc6YCOuydPFACWJ4MMMWjDplqCZaANyXWxTYKUsk3bt7QonY0l1WVVN2KgQ3NSN/8AmAMzzDoUxSrWzh/si9BuD+cAlxjgkOoHcagRWtNNGgZOHLOAW5anvGEEswuWHnw8VmCC9Xww/wAjpSwZQIcBjyxHpAT+Dy3WHKgl7O5f22gbF4YoUUlvSx8osRkk7Q2gjpcdJqHGmjbJu1oQZzglk6wno1GWl7kpPHq3oYBRIk6lM7C5PYXh/kiEJX0uN6m5Hfb0hHNlqlTCFCooYMyrEjWCHUQaB1U5IApAWyVpUwCu6iVsPRRLnYU9I+nGAAEK06jRA1O4cghSnJ3N+eIAM5wlIU7k3oAWJqfIR7RPYFSUoCSNLKUFK4KkpcMe7QDX/qjE/wD9U7/eYyJ/43aMgIzRHto6LkvglPwz8cy+n7QUKhVfmD1CWI4PYxR4bwTh1SpSBq+bUlRIKfhirqYfMxtTaA4opMfEkixI8i0dI8S/w+MpCFypiVoKNeqodLgaiGYXiHm4RoAGU61AKUSOCT9L1iry+SkUa1Deh2DaaE1atxEyqU1RDGTm5ADor7bv53A3gPfiDBoTM6GDhyxG/Zga3eFCpcOMLIXiVFSjpFhc+3Iva3EfMxygILianS9+Bs+7vSkB8yTIVTjVJ0kG1COCAfm2pu/aOhZZ4Uw6QHHxAvqXLX0gsLpTsRwe8J8oGiWDpcqZWpKQkF3epfudoeYfFlKUq+GgBiEnU5DUdr+hgG6PD+GWEj4ASXdSyEqKTsSH+YiytmiZ8TeDwEfGw4YOdTh1M5ehrVn2uYpJOJcsUyVumpBZ2qCDv39YaSMUJhsnWRRKiHQDRRBY6tqdoDkWEx6UjrJS9AohncMekD6wyw81IPSpIHyE2JCiXLG9PwgTxzlgRNKkg6SxFGDcsAGc8xLLWqlTS3qG+6Auk4+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uDTw94cEwGgUhgVoUrS5D6FBi6Sz1Dg2jo2W4GSJbS0lKiErSCwWkJI3VVnDnzpeE0oAHShWl0htLuNL1CGApzxSGUjFO6whYIGkr0g3FDyAd9vugLPBTAZwmrSGA0yyDQlbmZTnpFexjTmOSyp8kmaiUuaZrhVDoJVpAQQ2otRqAl3hJgsYgqlOSpabLFvlbqZq7epiiwU46QtctM1YXql6SwS/SGOwAve5ptAch8deCk4Za3WCkF9VCou5A0gvqPJYMAwrHOijQrcch2v3aP1TmGTmdJXLZIUtWtRCOlLEGhChUhq139Pz94vyxaC5CRUuEpAAa5Ju5PPvAacrxoIKQXYF3tXgvVhBSmA6gkAJo5AYu4dt+PSJQTlJ0h6Av8Av8oc4TM0k6WeoZjy7P3gDWPf6xkff64OZcZAXcnFlNkSmV/aouAzVbccQ2wWZKCQRMSpOkig6geWZnHER+DxDdOhH+Lp0qKm01IdrV7wwkZgToTqQkhkhQAAPdRsXo5tAWqMYoygkzCZakpSwQCa0U77EU7Ry/x1l0tE5Spc0LSvqSaWOzJSxYuHfb2rsHjEhb60pLgqDAancC4YVa0IfHMxOltISz0BAq9CXvT7IrAc+mojQoQzwOGE1bE9IZ2Zy+weKXCZbIoBKSdi4BJu97HZvSAkctxoCSml3atXpV6fvyj5icyUCCC5Nnc19/IxaTMhwy7ykg2okA3v0WZwCdu5ifzbwgkDVLURwlRcFrsosWar2gCsBihpAIBUAzuW1EVYbwyw+JCZmnQkONJMxVEk/acMzd4kMuxJlq+GpJpdyA2z2pUiHmFmi6WqlnUQbh3HdrQFLgccoqSNEtWhKrONQDnUS7lQ+4CGMnHAgHsNRS6VJL9jZgTEpJn0S4olJAZhdyCfePWLzZMksFgK6nazAUBIdz2gNPjKcudNqoaexNSBfSXam7uX2hLiMmZBWlRLVIPHL25gfCY34inLu7sVE0dyxuz96PDGfjwmWf7mod3I3D1cvWARy5JUWF4ZKyNTUUCeN93pfineAcvnh1B7htm7X38oZLx7D7qOKi1a7CAAy/FfDUoKoqntxDFeKXiUiUhj1/MaBNDvyQ9N6Qpw2DOImKV9gFyQkhzdiwJc7lqReZblqUS+kJJNAkEJoQSHCwxmA9QdnBBgEuI8GKEvWFr+IOoJYVZqsKgPzyIY5eoKAIWVDpDgMoWN90lyW8qRTTFJYpUVF2SaJmaTMFyFsUhfylILA2IiDxOM/l56pahoQolQcB0uOl7sRSu1eYB0AkTBLKulafiAEKZk6tQDkOyqsWv2gLP5YWhOvZVSpQ1F3FgeCD6AQYjFIXpKixSXBYFwpOkgkff2EIs9x6QkAEByGoHYbuALUgB8RgpBH9p5FfoT/wAQ98M/DSgkAAME6gkupv8AupW4+kSqsXUb1s59metS8PMkxZKFJmMlyWCBt2rtvWAopeKQA4+IlQoFDfvq1PaCZWLQFjTMmqSQAoBISfJtTHar1hOnFEAq1lLDShNXIVRXYBnc94J/mZaSlAXN+GdBndIfU3VpD2ALByHgH+FxikJlqC0rSSTpJDsCxCtNQ7OBDjKcelKk6JhQVKPSQ6SWO/BofMRGompShQPxErcbADRQ131O3pDpWIV8QmaC7BRUkJcFQCgQAGIIaneAucNjUsn488lkqLAES6FgVfDYMP8AMdzHL/4mSZWtS0hBSW0lDtq0tRm48rXixy3EKGpI0FJ2YpIcEqLBVNi23MQHj7GGZNWtMxaUqAcFCtKi3UAqpB7KaxgICcmB7FxQwVMEDzIDRpj7GRkB0CWQHLA9LEq2JI+Xk/mYLkTClKhSpDhnIZiC+3EROEztSR1gKIsCKNsKfS8M05+NIcUVyaqYs54apgLZGKZyoJcsobCrOPS/vEf4izMTFAJ0lKaJLMoDgjb/AI7wDjvEKpgIqmuxan47wBKKpimFSakn6kwB2W4pKSQSxJHkf1h1JxTgChHkaVDW8hWJrH5atFSxHIj5hscU0UHHO8BZS8dwBufW9xYEuD+UFy8U9A1Sw00cWSG1XZ7A/cYk5eYI/wDU93+6PM7MZAOpgtXl+JgCPGWCacACkqqCQbsaV9/uhGjEzEOLFtPDMzNB6MQJp1kh99gmAsymJKyUmlK+QAMB6mZqs0JenNQeX/CB5uIUr5i9X9TDTA4BFHDk82q7NHzM8rEs6kl0m16UFz3gExTBacumkPpJ87x8ksFpezxRontuO2zu7E7DiAkVAg8GPqFqWoJe5/ZhhmiQqaybn74EXJVLUFOCx2gLbK5CUpZOlgCk6T1bMQX6VM5PkYaSJ5oVCWAsaSmYkKdSQ0s6mClefD7RH4XMEkA6iC/zbg2PY0+/vB0rMg5U6VEkKZyTR3Z93fb8ICnTjykBlKTRPTK6UggFXSomqFWawLtHNs7xQmTVEBhYVJt3MFZxnBrKQCkMxcMWvvXv60hPKkqVYQG3DzplkqIEfMTJX8yi8e5LoLKo8FfzaaJFa/8AEAtVJUKlJHmIdZTiiHPzdNeB/bQccDmNSlOC9mrCsHl23aAtkHpDkgUsfsmpqaQZLmKV8VMtOlKqkOaJQ5ZyH3eJTB4/5jUJSlnJchth9BDuVmKVHUHY3el3AAHNoBxg9JCAQpD6ta6kKSGI6eAWB9IPwUwuCHohuQqtaeTf7YSpmghioXASCRY3YWfaNi84l1IClEBBKQTSwe3qYCgm4tMqW6lJJQpku9LanItWr7Rz/wAQYwTF6vi6n/fl6ffc7M9zVRT1J1JWAa0KSAwYjf0q3eBcBP0szM/EAsUqNaoOzRKfiK0ClCQBZ7/WDcu8NzJwcUBsr7O/rxXz4gEWmMi2/wCilf2o/wDIr8oyAhtEYlNaVPasNsPlxXNUkpLA2BJJ8qA23hxh1FBCfgzRwdBYs44ZubQEz/LrFShQHJSR9WgjLsQEEvu1fKOj/wBPUnoJZRTXVLJSoEdLrDuQq9BAWKyqRiHLBJYdaDaj1RQJFqqrAS2OxySgpBclrV3eFahDibkSkTvhLYb6qsRR2IBqHhr/ANKy1J6ZnXs7EE8OPMfpARplx4KYPxOGKCUmhBYwwyTCJIKiAXLBwG4uSGv+3gEYltcN6Rik7xeKwiJiSkp2cHSaXI+y9q3sDWI+bLYkd/3QwDHDYhBGpxye1n/GNGaYxJQEpIO/5V9h6QCjD6iyQ5Owj1i8vWgOpBSOTANkYCTpZQBLVLV93hRPmLllSNQIBob0uPoYY4XB4gosi1NSmLbPT8oU4hCwo6h1PXzgNsnDTH1sDvU1Y8CBcTMB3aGMzHAhwQORxCoaVzGJ0gm7PAestxK0KZIChcpNqX8qRX5ZmYDKOGoUu6Rq4appYg+h4jXlGUy3QZqer5UqQaHzTv3blossqlykTPhJBmBiRpTRK6AkAgAMnVQvtAc7zjLZ8+Z8YyikzCdQCSUo00S5FgU6TfmMl4Qy5hQAWSQCSOz1+u+xjreFkyviCWiYFOdTKTpAOn7Mxhegtt2jZj8olzBMC5adRYJJW+oVDhYABL7HisBxjMikoTSu1/2+zQqUmLXxD4TmpK5ilEgkkEpIASL6jyLMHtCcYaWEsUuWu9YBAtZNyY8wX/KlSylIc1aHWE8KLUOqlPLfb0gJmCJeMUN6O7WinPhHg+1W9oAxvheYgOBSAUjGqZP+VRUPW8b8GtSnU9TQsWegb7hSBVyCIyRMUguICkRKCpSkmzPb2I37+sTiJqk0B8oMRjVTOgMkbt2j3/KJ1JYqftX6MfugGmRZcAyyDquCHet3GpqH/iLHBTGvpY0Vpanm52484Q4NLMEpdRppYu/YJA9oa4WczEapaSNJLagSL2HLeTwDXR2lf7B/9o+wH/Myv7B7n8oyAgJGNT8ZfClUqfK7A2tFHJxpYvZi6kk0O3SAXIpfYmIFaYKkY+Yi4JFbuL997QHS8JmiqgddCkpUUBykAaS6dRC2BfbTBsjEpMvRJCEDUHJTqSv5rrLqYFgDWoFI5yjPgfmfkdmGxFY2T8/Sa0JIZTuaAigs3L8wFV4hmzEoSop6kqpoJU4UTq0seXJDbDiPGWpnL0qCS1OTpTS7Xeo5p5QP4cmCbWaRpCgepIIcH+5KqU9al4tpGYBJ6VpZJdIZw92VSjbenAgOf57kOIK5kxSG60p0lwolVN7DuTaEGFxKpZKT8pNSOBdmu8d7w2LTXUU/DUOpRW40rqo1DOKAP+kIPHPhRExCpslKlMAwCgo6buEkBg5rc0ftAc2GdJAOkdRtSgf1dhQe8KFzHcwXisIUEpUGIuIEmCAb5DiUpQpVHcuaUYbagfpDTFY8LlrSqoa48hZSrd3pxEbKxKpZLWNCI9zMZNWKAtQEgE7EAP3G3aAZozYEAkh9wT+UK8VitaieYz+nTHqA+nXfY/jf2jUcKtgdJY2pd3qORQ1gNEyHOR4UVK1oKRUDUHCti5SW/SFkjCKWWAPelvPiKHKcEhILkB6Gh7GgqSPaAfysaiWUrlJUVFlAEAgAXuORwKw5nZpNRMQZSEoU4o5OoqBVpCS9GdxCUYyVp+IlLqSelPUGD3NOYZZdmmImomukKUgBXxACSkEtcee8A/xuYrSUpMkO6dR1KOl7lEtVBTjzhviUrmdSZpUg1ZU1gDdJYF0kFqRLZFm08zGmzeghQ1ra5cDr2e/beDJSUyFicrSpNU6UqBah1Ko7c1gC/EeCGJlErWVpUGCjTSRUjsdx3EcizXBmWtKEkEmj6wSe5AFI7JPMsBa5U8KCgCyCztVWoAMmj+0cyznLh/MqURqGp9QVvQ/Lcd+8AZ4eytKEBUwI1kVLFXaw/SKSUkC+kKuC1ezUItzCnDTa6UknZtQSK0YEjneDZU4lgSeqy1TAAwooAqHIIBfa0A4w8sE0q1SwSaHmjhoKkYFCgBpJBGyumoLknzMKJWKepUSsAaVEvQAuCSxe1hzDjDTXLgsCwYMpOx57t2gIbx14a+CvUkEhQJpUAUor+0gfePWMl4cFYBs8dj8aJQvCA6WY/Io6C5ck66uafKfPaOQTkwDJcrpdvlr5NCmdi0qIZLPzp/8AkG9TaPc7ErUGUskcfu/rAM0QFbhJyFpTUNuUsVPZvweDMLOCWLuUqpLUkkNdT1YdxEllWZmVf5QDRqk/ZAYUL1eH8nMpVKqSS6aF9gTa4Y1/F4Bn8Qf5PaMgf+Zw/wD6iv8AZ+kZATnhvDpUsuKgFj6H0hzipCVS3KRxT/t9rm0fYyAjZyA5YbmNJTGRkB0vIJLywCSwSVcuWFyRDOXPOgAABnqBdjvzGRkA1M2ygAAdIKR8rFn6feK3C4ZMxJ1B+n7jSt4+xkBw/P5YE5YD0JDkkksTcku8JZgjIyA0S0ArSDYqAPvHRMpyGSFksT8RSQoFmY325jIyAaoQhK1pEtGkGxSDs17xqzLLZZQFaAFFKi4obD0jIyAhJ8gS0OmhNzvcxtynDgzS5UWGqp4H3RkZAOMuVoSGA6iQXSDRTgi1qmN2cTDJmFMolATWl/U7xkZAFT8QqdIllZqEkOnpdmLlrmt4d+GMEiZg3UKiYoehAeMjID7mB+FiWSzEFJSRRgogBvICILxLhwnFqUHqQWNRUcRkZAHS3CQly1C3MMpEhPwhMapnFFy2kBJa/ePkZAb8NOLo3AJABs1S3uTDfLUuxcguDSlQw2jIyA8+NAThVdaqFwxba1rVtHKVCMjIDWoRuwEhKtZIdmZ+8fIyA85lh0jSwZwXaF5TWPsZAedMZGRkB//Z"/>
          <p:cNvSpPr>
            <a:spLocks noChangeAspect="1" noChangeArrowheads="1"/>
          </p:cNvSpPr>
          <p:nvPr/>
        </p:nvSpPr>
        <p:spPr bwMode="auto">
          <a:xfrm>
            <a:off x="1633390" y="-1259085"/>
            <a:ext cx="3455789" cy="2632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4291" tIns="32147" rIns="64291" bIns="32147" numCol="1" anchor="t" anchorCtr="0" compatLnSpc="1">
            <a:prstTxWarp prst="textNoShape">
              <a:avLst/>
            </a:prstTxWarp>
          </a:bodyPr>
          <a:lstStyle/>
          <a:p>
            <a:endParaRPr lang="en-US"/>
          </a:p>
        </p:txBody>
      </p:sp>
      <p:sp>
        <p:nvSpPr>
          <p:cNvPr id="9" name="AutoShape 6" descr="data:image/jpeg;base64,/9j/4AAQSkZJRgABAQAAAQABAAD/2wCEAAkGBxQTEhUUExMWFhUXGB4YGBcYFx4aHhoaGB8ZGxcgHRgaHCggHh0lHR8YITEhJSosLi4uGh8zODMsNygtLisBCgoKBQUFDgUFDisZExkrKysrKysrKysrKysrKysrKysrKysrKysrKysrKysrKysrKysrKysrKysrKysrKysrK//AABEIAMQBAQMBIgACEQEDEQH/xAAcAAADAAMBAQEAAAAAAAAAAAAEBQYAAwcCAQj/xABBEAABAgQFAgQDBgQFAwQDAAABAhEAAyExBAUSQVEiYQZxgZETMqFCscHR4fAHFBVSI2JykvEWgpNTssLSF0NU/8QAFAEBAAAAAAAAAAAAAAAAAAAAAP/EABQRAQAAAAAAAAAAAAAAAAAAAAD/2gAMAwEAAhEDEQA/AOf5RgZZl65gCnozggCr1CuNjWB85y6WylJDKoTdrWALNHmQqZIQUzJJRUl2NSRudXBFqUgPHZi/SkO9OGPbaAVgMQeC8NcHnDMClJdRJJLMOH/GDMv8H4iYx0Mh6l7iny7l7bRRH+GSqdTlVAAk0uq/lRzATifErpUyQlvlDu5NA9uzwFmGdKmgAgMmx33P3kwzz3wPPww1LSWJZLVf1H2u3YwhOFLs1bNAE5TiKkOxd43ZvjH0pJch/QHaNEzJpgTqIBAuxBaNErBlRYU78QB3hycAtRPb29YsZWKmOPgzJSBu6WWTUVUxo9GEQC8MqUdQILdvwhpgc2Bo7Hg2ejNRrj6wHQ8I61ap05RKrqlgAOQj/wDYWNtIDFjpIZ42YvAkoBkz0pLJCVTUulzqAAUJmzkNXlt4jpGMRuLhulQG+qgZ7j8oJneIUIGohIUpioAk6m3A2U9XgBfFmHmJRLM2bKWvUpjLBA0kBrgP+oia/l1kOASOQI9ZlmXxVOzJFAOB3O57w2lYlISC4ZvpAIcPM0KfbejxT4HFpUliQ7A6QSx/da1uYm8SgqUooQopehYt6R4kYhcs/aSHrSu258oC0QRUaWWpYAJLBIszebe0MsMoVCCoJKk3Y1TcvsK084i8PnyhVQBLEEsSeB9Pu7xtmZ+6dLEgiztpuKEbs0A88T5wCAGBpYOGJDoUmuwKhaEuSzuLg1/P98Qpm4hSrkn8N6cVjS1XgKjOs3BMouCoBQURsCzfnGsZuhKT1BRIYAF6nngQsyzJps8slKqh3Z729DWtoqct/hzNWUgqQBqf5iCpCgAgsxYhTuLs+7QEnIxhRZiOD+kbUom4gvRhQbAeW8XM3+FU77BCyAXSlwXSzg6wG1ByDu4pE+rK52F0pmgIU5oSxvW/FoBHicEuWdK+HDFwQdwY0KTDvOsSFBCQQSlySLdTUB9D7x9yjCoKQpSQokn5qgN2tATcxEfZOKUizUtS0Ps+wiE6VJAS7gpFqNUDaFOBkBcwA2v+2gN6M+UBubs482rvXT9YK/qsxYTWrdWwOzNuG++DU5cg0IA86d3FGZx5wnUr4C1IIdqAvVtnpeA1ZhKUJgF3A0+VvpBIykFBOo6gH2b2aPQw65pCypKSG0i/vG1eP+G6VIOoUI29+IBV/Kdx7n8oyPX82uPsBdZpmgmJUlTkVHUADsQ5HS9duIVeGMolTHVMAIDs7M4ZgUqqWd2ZrQhxOcA/Kmr1e37tFdlWMT8NKQEJ3diwe7Fq+0BSysTLYJCQUgXHSxfZPH6Vh3hMSJgStBJKakMQAS6a87xGSMzYgFavhlQJAb1IFnZ2hnLLj4ksqCVEpSSznSxsCzih4gLES1YjSmYBpALhKlJdRtba945H4rywYbEszJHTcEO3YB719e0XeFzBQ1OpmKSdAZR5oLg9omf4hYoEoTKH+HoAUQKBTqOk8Gx7wCcYgIlkkiopUF3doR4SeEqOqxF+OI1EQXgMEFgqUSA7AD84Dxjp6NJDgk8QuwqUuQaPYmG2IyXqGg9Jq52a7wPjMoKE6gdQ3oxD23tAC4qWlCWBGo8HaANMMsBgNaqjpH4ci8OpuUSigsGPPlartzy7QEtJklaglIcmLHJvDaUsV3u59NTB2o94B8LpRL+IpQdYOkdqA/f+EOzmDkuTWjdXUwUFAj5R81CO3EAyTlsu5c+oZLXB0mimYh+Y1z8DLIrpYizvepskhmqK7wv/AKnvX5SCCenvUM5JDv6QDmOfaBu9wAqhe7NZI2gEWPwqUTFpTUBRA8oGKBHlWIKiSS5NSe5j4VwH1UHZJlxnTANClJO9QP8AcIWLVFZ4UkICNRFTcmnenS8BaZNh5cpKUhKklN1dh/mag7EcxQYXFOKpSQ/UQWDfZIYl6tttElKxBIFlElglRJU+zJFntveDpWJGqqNJDsmqikgsEF2oTwIC1wuYECo0lXSotWrAKdLNRo25pgZeJlaQkIWiWoS1FIdJrXUo6QDWhqXe0SmCxYBospoOlXTV9j2Pe0PMBjrayxH2dRKSaiqB1aXbnmA47n2W/AmGW5LXOnTW9KlxasJhjlSwQGI4MX/8T0AzwxUkq+ypO5AKiVAmm4FacRD4zBoGkiY5BDuGHeAoMmQwC1p1LO9NwWAJNga24eCcxylKh8SWgJmhhpepKnooANwzt+ELMPMG2h0MUkpcJsS6u/Nbd4d4KeAAUmUEl2PxCh1HpUNSlVJAdjakBNrzhCRRwXPT37gilHDwgxU8zFk7qP6CHnivCBKwtNQrpJZnUHD05b6d4Y+E/D4UNc1GpJbpKWII82LVHm0AJk2UYicOlBoL7Agsx4etYfL8Az5pdSkDoDFybXLszOaVisw81KQAG6bkpIDH/TT1hphsYkgfaAILJFGBcEENQcdoDm3/AONsTwr/AMZjI7F/Oft4yA/LywxilynFlSAgqSSAVHa9hx6DmA8pwyTqUoAl2APvvTiNq0KBdFA+osPM3bdvrAPRjH1FSQ5A0hPSA16XNIKknQrXLX8qksoU6jUMDwxHpE/JzgFgtPUekN2pbZ7QSc1lMCCQ9A433c8QFXhp6kKYqHTqD6dTmpFth+kJMwzgrnFQdKh0kEGrfKbm4rCbM/EBJSmUQUgFOkPUhgkn6fWPGUZUpZKlKLnYEitGBJHEAy8Uy0dCgAFKB1NYszFhY1L+UKcFjtHSX0u9NuacRUy1B9MqSJh1NqJCUAjbUQ6iKghIPcAwZiclkTUNplomVZaGANQPlBqPr5WIRxzcFdiEM1q+bfhHzHZklSNKXLsCWYMC+8eJ2FAJBDEUPpAq5YEB7yzGBJUlVAbFt2N6wbiMzRXqFGNAC4V3FL8DeE8yXGmTglTFhCA6jb9TsID1IzEoWo3Cjt949IKmZsGoTtSv3R4xfh6dLPUkAGynp5ecaMNlx+KlCg72Y8ebP5UgNsudMmlk0dy59P08oMyvw1NmK/xUrSHA73rf29RFdkOSSnABIWKmrlKUgFKgmxOzs43DB4qsCFKHw1S6Dq1FTFSBU6kpurQKeUBzeV4HnhS0qQoKSTpAKXKRSo2LkexhXNyGclSk6S6QCfUA0/e0dpwiwslJC0KSEhClpCzpJqalgBSvAvG6ZlqZsrQtSUoSPhuHPU19YBbpI5D+UB+fJksxUeHp50BwUjtuLXb9ubtBXi3IJcgAJUKOAdJdfBctcObccxO5ZiBLXb17fvaAsEzHdwQpiAB1EnhTkN0vUcWg2ROI+VUv5CWOg9KiKEtWYH8wOGhQmaFJICqOCGtwSXqf1glCwVVASkuekaWcMlia6bPveAeYfEGju2npOkDVUtqc8E1HAGzw9y3E7BiUhgSA7OSxaxpQvErhSdIDqLHTejXQ3FdUF5jmwlS1FwpRSFAU2vsS4d7bDgwE7/EHNdU46FEoBcdeqoDKCgzhQLvVoI8JYHCrAOKlfFKqsVqSANm0EV84kcRifiTSoi9WLGvsIMw+bTJdglXDvT2MBY5r4ckS8QoIxCkSgykN/iKDiqWJSGalS/YtVZMSJaihRlmp+ESCARYukVDNvR4V4fxE3VORqrVTH0sRHheZpmKBQNKRYM5IckgknvbiA2Z3NEwAEpNj06gHo5IZwSXAYWijwC0ploHSBpDhiX8jvuA4tEXm+IGmrEbADSPJvevnDvJsdqlodxpDAPZ7Vu2/pAU0rHDdRCQ5CdOtqMHcb0D7Xg7C4/5f8RIIdiC1tVFdyLekTKcSakrU4SwZzswDvQNq9oMlzlEjq6iQkI0MW0sg6QNNQWG7ufMKD+oJ/YjIntauR7R9gIPDYjQpy5SaEORch/pG/EZokhkglR96u/raBVRqw6gJiXFH7fjAbpWVTFVDP51gSZKUKF6bccxaYGaHuG8xvQOKCgeoepAhR4kKfinTxUcGAX5JgtZKizWqbd/3wYqsnnhR1IDpFEm2si/YCjCtSITYDDFeG0pIS5ZR7PWrXh1hpQACQCUpDAFk0KWLE0JtervAN04gkEMsOCop1EKoWo3TprvuHj7jc2EtBWSog2SX6nABD8gi5reFeIzFEpL6mIAAuFvuNQvEzi8wVNUVE+Qe3694DdNnkuTclz5mGOR5WiYNc09LsAD9aOW9DCFa4ZZTmoCNBLM9HUHHpS5FKkwDfOchkiWpctwU1IJAbZiSzMxLXrCDJsT8Nau4vw1b8Q0zDO9KCAtRoQEkstLvUHzc+sTCMSxe7hj6wDrNM1KhpBo4o7h/LnaGPh3EAh9CyAW+ajiqmejNT1iSmYgUABuO31H3xVZPiiUArqCbA0NC9fIX8oCpwpUsJm4cGX1KOtwFPs5UaA82g2cJ4no0TSSFBqOFFXzl7NeJlckTEJMkTCkUUbdRFA/DQwXmeKlLloRMKSgJSyQEubKDge5gKZGOmfGCCgFHWFfD6VK0guVA7bsaQfl6ka1fBIWAxKAdKAr5RqB+Zyew3eJ7C+ItE4pVJAQv/DKwSVJej7P6iGEopTMWqXMSqYkoQCkHTUsNTM7lqEbwGzxDgkz5QJw7JYgOoLZSHNil7Ow8+8cWzaUAtWnn1HskD2DR26ZmClBKlSJLlBNNSdL3N3ck0IpHJfFmKQucrT9lSkkEWYs2q6t4BNhcyUg1cigvxv8AvaGkrxKB1M6rfgGpZton5sMMkwKTMGvhwO5tAUkjNpinCJRt0qJA5a9r25MT2b42epWmaFJN2JelWY8Xt+EdIw6pRlgIVpcdVA4ICm0lSmS5JuCPK8EYvJ8POToWNel2IfUPnBL0pqSQL2HMByDDKOrzENZCCdo3+Ick/lprA6kfMhbXD78Ht5cw3yvLypqerQA2Fyr4iSkiig3lwYlMVhFyVqQp0qSWP74N463gsvSnesZm2Q4fFABZMuYAwmBjThQ3HsYDji3NyT5mCstxplKdy3AMVuP/AIc4xLmWhM9PMpYJb/QohT9gDEnPwSkkhSSCCxBDEHgg2MBU4PMErZT1ayu3a1oZyB5uSG3+jXjnyUqSXFDBEvMZqbKPn9KQHQNJ5T7CMjnn87N/vV7mMgGWAy4zeonSjdTe7bU5MUeEyXDIbXLBLmq1XZnLEsQxJLNbygCVOSKBKQw5IDUoxftXtaGOFxAB2rU2BUaB+6ifK+7wDhOUYZYKVI0OCApCgk9iGURQ1FN2aI3NcmmInTJYCphTXUkEuDUH2ixkZkGYMw7uH/0gtWh1H6bKJec/EmqWCSHDHsKV82gJjB4kyiQQSnjg70MFzc5oyU+4Zva8O8RhZWJnKU+kBgWpqUL0N6NUR4zDwpollaF6muCGPt6G7fmE1h1GZNHxCVXNYtcDiZa5ZlzQCliHI+U7EcERErlEEEFiLGPczGzCGJDG7BiYDXOWIp/D0hMlOphrUHUe1yLWAZ2NXPESKfnQOVD7xFVJnU3O9HNRUF6cbC72gG+Zy0T5RCw9HSti4JYgvoG9w7fhAzpbEg7UiuEw1NX50kVU5JCnKgexoCIlszmD45exIJ+jwAa5ZACtJ0vdqfc0Psoxql0YhNq3UG7D9IGxePJDPS3ZoWYXHqSsMpkh6djtAVa0gIAQrUXdTXADgD3g5eaz5Jl6D8IoQG0pAr3pe9bwlw+KSAovUgVaz7t7Qww86YQsrOoltJUqxrVjyPSAcpzhCJslS5IUWBmHUXUpT1A2uKdu8MMNJMuaVoUHCAoNXUkkF1DctXmEeEx6lrUZiUjpISQ3SQKmlSGc+cbMACkpWhTqUSkKBZgOE3NIB/Lx0z4YJ0qLlf2tyQEkg05btWOZ55i0zV6kgVd+nSf+6rEjkQ9znPSEpllSz0k6gqqXNK3dxUvakSU+cVF1Ek8mAGmQZgswCGJ1OA1N+PwjTIkFZawFzHrE5eUjU7j7uICowObg2U4/1bU+YMaM97PDVOeKCalbOWOsAhyCHOzV5Ec3MqPctJepNjeAps5zNeKnJTKMxemgIcmp6jT7I5iiTPVKAQVEFnVp6iHtV+GLA7xMYVCkpQxKQUghIpd6qa6m5tBksmAohjO/raPKMQSbwlGIIjfhJ/UHgK3AY0oNCSeXjZ/EPL5c/BDErZOJRYtWZLBSlWo8pKkkE1uPJFLxxeka/FvjBEzCpwyUhSwepY2S4Vp7nUAezd4CBmIjSqXG1c2N6cDMK9GhQUz1BoGJemzAwAOiMgz+TX/b90fYC1T4ISoApn9e2vSUklmqGbeuzUEJ5koyi0w6SLgkc1aldmO4ijwmdBVUyRKGkOgLNC39yyKO32noBCjx5JCzLnaanoVdzuglyf8AMHc0AgE+KxZmApSS32jWr3AclgYSqls7EjyMGJnaRTeNDFRYAk8CAdZFjCJYSnXR6ay3t5aqd4dYrNQmSoXBDMC+5I+YDZm1Avp2iMXgZ8t1fCmACpOkkBuWt6wxyLLytlzQpbMUoO4Ysa3ZhejfQNGGwk2a5ly1KAuQKD1tB58K4hneWOxWQXpT5b1FIo5M+4+GToYKCQFAh2br/tNaC8Fpxt9KlFOohbr0nYdJNtqC9RAQmP8ADGJl9bIXpP2FE/KQ9CBu0FS1FQHcU3bux3d94rZ+ajSCtSa261GodIADjgGr1iLzDEplz1pA6CQewdnDfu8AUVNtxdN/Orlt3iazGY8w+0H4nMktQgnt+g/bQuwUgzFsyiCakAm/3QHyTKmLs5FA4Ds9POD5eQLZzT9/Q9jFnlOWS5aRRL6nUp2ILccfnDMYUUv/AKmcF96QHOEYNcs80P0Yh/aN0vHEkaxQnS55a/P7EXk3K0qegJ9jV4AzHw2NNBUJJAqT+/0gJwZukhIKWGpqtQCNK8+UdKgAGUXTdx/qaAJ+CKCxDRqlyhqAO8B6OIJABsKCMMVOTSUqBSsOlqg/Ru8KcPhCmYBMQQGJAUGdm94ADBz9BLvpPEGYrHpUjSkHuTSgrQRUYQpX0qYpNGb9t6RJ4uUErUkbKI9i0AKY3ZbI+JNSnu/5fWPWGkGYrSPUnYekMsJhhIUoqUFBQ0gim4cFxQl4B0uSk0G379o8qkgCA/jMotyYEzDNdAKUl1f+39e0B6x2PTKo2pfGw8z+EJcRmcxV1Edk0H0gdRePJEBsOKWQxWojuox4Cj3jyYMyyQVKB0v1AfMUkHlKgGfzeAb5Fkhml0rLMQsKQbcUsfKrgEO9OlZVlEmTRSllQSAFrTWhqQKHTt3hRl3QkaSulaGhe79LVPrSDE44JoFG9lJ1Ibcs1fLeAttcv+1PsYyJD+o/50/7F/nGQElIn1sK3FQ4oSKeQq949+JcSDh0hwXmAghIGyybXqTakI5ONAAJmyy1yCRzagI2rAOZZl8QgA0H1JubCA2YLDCaousJSLm9+BFZkuBwyAxClPclSg5qB8oFNuzjziCwuMKF36TQt98PpOLNwp+4JP8AzvAdBw0iXqQuVNASalKnA7kEpNPmoTubvCTxaiXLndCgULQFMQAAr5VVfzt/daEsrMCnqUphQuWAcD9AHqQ8Ic3zkzZurRqQkAJBc0G9XvUwFErGhRvYgpIcF7GooTGpeLO2mm5SO+wH9weEKM5TwR6D93jxNzomwL1Dk8wDzE40SwVKZxQGh9iDYHbgwrM4F1K3q/6wnnYhSy6i8eQks7FvpAGYLDIUVKVYGg84cZJLlGadN2Lo2PB8onyiYhyxAfQX5uxF4YZDjCF6VL0g0Zq+/GzQF3LWm6kuAWKkWS+wFifXmCsJPBKQmYpKtVNR0oS9jqJYPVx2HMIJc4JFS7VCRUOC3UxGzwbh8TQoVMoDqSlIcFSmCurZgL2pAPsPOoKB6gKG5FtVacP2EFyV6bApepYajUXS52J3+sIsHMcEAdezHZq0vv8AfBuIxXw5ZIIFGlkq06TWjnZ/21g59nkppqmSQ5cOXdzcdjG/A5TKXRYU/IU30tC7FsVFhpD2BdvIwRKzJaRYON/0gPcmWqXOUgzCdDgVuxv7Q1x80fBUTRQYp/1PT6PAuX5bLWxmklSqllEM9RUbwJneD+EsJCypLOly5ANK96fdAEZctcyzID/MTy9Q9Cx2guV4WSqq8SEuNXyO9tXUVCrmgYwuyyeBLYaXBq/UbitaCG8pfRUVUQAzBlM5BHqPaAIy/IcNLLlc6YCOuydPFACWJ4MMMWjDplqCZaANyXWxTYKUsk3bt7QonY0l1WVVN2KgQ3NSN/8AmAMzzDoUxSrWzh/si9BuD+cAlxjgkOoHcagRWtNNGgZOHLOAW5anvGEEswuWHnw8VmCC9Xww/wAjpSwZQIcBjyxHpAT+Dy3WHKgl7O5f22gbF4YoUUlvSx8osRkk7Q2gjpcdJqHGmjbJu1oQZzglk6wno1GWl7kpPHq3oYBRIk6lM7C5PYXh/kiEJX0uN6m5Hfb0hHNlqlTCFCooYMyrEjWCHUQaB1U5IApAWyVpUwCu6iVsPRRLnYU9I+nGAAEK06jRA1O4cghSnJ3N+eIAM5wlIU7k3oAWJqfIR7RPYFSUoCSNLKUFK4KkpcMe7QDX/qjE/wD9U7/eYyJ/43aMgIzRHto6LkvglPwz8cy+n7QUKhVfmD1CWI4PYxR4bwTh1SpSBq+bUlRIKfhirqYfMxtTaA4opMfEkixI8i0dI8S/w+MpCFypiVoKNeqodLgaiGYXiHm4RoAGU61AKUSOCT9L1iry+SkUa1Deh2DaaE1atxEyqU1RDGTm5ADor7bv53A3gPfiDBoTM6GDhyxG/Zga3eFCpcOMLIXiVFSjpFhc+3Iva3EfMxygILianS9+Bs+7vSkB8yTIVTjVJ0kG1COCAfm2pu/aOhZZ4Uw6QHHxAvqXLX0gsLpTsRwe8J8oGiWDpcqZWpKQkF3epfudoeYfFlKUq+GgBiEnU5DUdr+hgG6PD+GWEj4ASXdSyEqKTsSH+YiytmiZ8TeDwEfGw4YOdTh1M5ehrVn2uYpJOJcsUyVumpBZ2qCDv39YaSMUJhsnWRRKiHQDRRBY6tqdoDkWEx6UjrJS9AohncMekD6wyw81IPSpIHyE2JCiXLG9PwgTxzlgRNKkg6SxFGDcsAGc8xLLWqlTS3qG+6Auk4+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uDTw94cEwGgUhgVoUrS5D6FBi6Sz1Dg2jo2W4GSJbS0lKiErSCwWkJI3VVnDnzpeE0oAHShWl0htLuNL1CGApzxSGUjFO6whYIGkr0g3FDyAd9vugLPBTAZwmrSGA0yyDQlbmZTnpFexjTmOSyp8kmaiUuaZrhVDoJVpAQQ2otRqAl3hJgsYgqlOSpabLFvlbqZq7epiiwU46QtctM1YXql6SwS/SGOwAve5ptAch8deCk4Za3WCkF9VCou5A0gvqPJYMAwrHOijQrcch2v3aP1TmGTmdJXLZIUtWtRCOlLEGhChUhq139Pz94vyxaC5CRUuEpAAa5Ju5PPvAacrxoIKQXYF3tXgvVhBSmA6gkAJo5AYu4dt+PSJQTlJ0h6Av8Av8oc4TM0k6WeoZjy7P3gDWPf6xkff64OZcZAXcnFlNkSmV/aouAzVbccQ2wWZKCQRMSpOkig6geWZnHER+DxDdOhH+Lp0qKm01IdrV7wwkZgToTqQkhkhQAAPdRsXo5tAWqMYoygkzCZakpSwQCa0U77EU7Ry/x1l0tE5Spc0LSvqSaWOzJSxYuHfb2rsHjEhb60pLgqDAancC4YVa0IfHMxOltISz0BAq9CXvT7IrAc+mojQoQzwOGE1bE9IZ2Zy+weKXCZbIoBKSdi4BJu97HZvSAkctxoCSml3atXpV6fvyj5icyUCCC5Nnc19/IxaTMhwy7ykg2okA3v0WZwCdu5ifzbwgkDVLURwlRcFrsosWar2gCsBihpAIBUAzuW1EVYbwyw+JCZmnQkONJMxVEk/acMzd4kMuxJlq+GpJpdyA2z2pUiHmFmi6WqlnUQbh3HdrQFLgccoqSNEtWhKrONQDnUS7lQ+4CGMnHAgHsNRS6VJL9jZgTEpJn0S4olJAZhdyCfePWLzZMksFgK6nazAUBIdz2gNPjKcudNqoaexNSBfSXam7uX2hLiMmZBWlRLVIPHL25gfCY34inLu7sVE0dyxuz96PDGfjwmWf7mod3I3D1cvWARy5JUWF4ZKyNTUUCeN93pfineAcvnh1B7htm7X38oZLx7D7qOKi1a7CAAy/FfDUoKoqntxDFeKXiUiUhj1/MaBNDvyQ9N6Qpw2DOImKV9gFyQkhzdiwJc7lqReZblqUS+kJJNAkEJoQSHCwxmA9QdnBBgEuI8GKEvWFr+IOoJYVZqsKgPzyIY5eoKAIWVDpDgMoWN90lyW8qRTTFJYpUVF2SaJmaTMFyFsUhfylILA2IiDxOM/l56pahoQolQcB0uOl7sRSu1eYB0AkTBLKulafiAEKZk6tQDkOyqsWv2gLP5YWhOvZVSpQ1F3FgeCD6AQYjFIXpKixSXBYFwpOkgkff2EIs9x6QkAEByGoHYbuALUgB8RgpBH9p5FfoT/wAQ98M/DSgkAAME6gkupv8AupW4+kSqsXUb1s59metS8PMkxZKFJmMlyWCBt2rtvWAopeKQA4+IlQoFDfvq1PaCZWLQFjTMmqSQAoBISfJtTHar1hOnFEAq1lLDShNXIVRXYBnc94J/mZaSlAXN+GdBndIfU3VpD2ALByHgH+FxikJlqC0rSSTpJDsCxCtNQ7OBDjKcelKk6JhQVKPSQ6SWO/BofMRGompShQPxErcbADRQ131O3pDpWIV8QmaC7BRUkJcFQCgQAGIIaneAucNjUsn488lkqLAES6FgVfDYMP8AMdzHL/4mSZWtS0hBSW0lDtq0tRm48rXixy3EKGpI0FJ2YpIcEqLBVNi23MQHj7GGZNWtMxaUqAcFCtKi3UAqpB7KaxgICcmB7FxQwVMEDzIDRpj7GRkB0CWQHLA9LEq2JI+Xk/mYLkTClKhSpDhnIZiC+3EROEztSR1gKIsCKNsKfS8M05+NIcUVyaqYs54apgLZGKZyoJcsobCrOPS/vEf4izMTFAJ0lKaJLMoDgjb/AI7wDjvEKpgIqmuxan47wBKKpimFSakn6kwB2W4pKSQSxJHkf1h1JxTgChHkaVDW8hWJrH5atFSxHIj5hscU0UHHO8BZS8dwBufW9xYEuD+UFy8U9A1Sw00cWSG1XZ7A/cYk5eYI/wDU93+6PM7MZAOpgtXl+JgCPGWCacACkqqCQbsaV9/uhGjEzEOLFtPDMzNB6MQJp1kh99gmAsymJKyUmlK+QAMB6mZqs0JenNQeX/CB5uIUr5i9X9TDTA4BFHDk82q7NHzM8rEs6kl0m16UFz3gExTBacumkPpJ87x8ksFpezxRontuO2zu7E7DiAkVAg8GPqFqWoJe5/ZhhmiQqaybn74EXJVLUFOCx2gLbK5CUpZOlgCk6T1bMQX6VM5PkYaSJ5oVCWAsaSmYkKdSQ0s6mClefD7RH4XMEkA6iC/zbg2PY0+/vB0rMg5U6VEkKZyTR3Z93fb8ICnTjykBlKTRPTK6UggFXSomqFWawLtHNs7xQmTVEBhYVJt3MFZxnBrKQCkMxcMWvvXv60hPKkqVYQG3DzplkqIEfMTJX8yi8e5LoLKo8FfzaaJFa/8AEAtVJUKlJHmIdZTiiHPzdNeB/bQccDmNSlOC9mrCsHl23aAtkHpDkgUsfsmpqaQZLmKV8VMtOlKqkOaJQ5ZyH3eJTB4/5jUJSlnJchth9BDuVmKVHUHY3el3AAHNoBxg9JCAQpD6ta6kKSGI6eAWB9IPwUwuCHohuQqtaeTf7YSpmghioXASCRY3YWfaNi84l1IClEBBKQTSwe3qYCgm4tMqW6lJJQpku9LanItWr7Rz/wAQYwTF6vi6n/fl6ffc7M9zVRT1J1JWAa0KSAwYjf0q3eBcBP0szM/EAsUqNaoOzRKfiK0ClCQBZ7/WDcu8NzJwcUBsr7O/rxXz4gEWmMi2/wCilf2o/wDIr8oyAhtEYlNaVPasNsPlxXNUkpLA2BJJ8qA23hxh1FBCfgzRwdBYs44ZubQEz/LrFShQHJSR9WgjLsQEEvu1fKOj/wBPUnoJZRTXVLJSoEdLrDuQq9BAWKyqRiHLBJYdaDaj1RQJFqqrAS2OxySgpBclrV3eFahDibkSkTvhLYb6qsRR2IBqHhr/ANKy1J6ZnXs7EE8OPMfpARplx4KYPxOGKCUmhBYwwyTCJIKiAXLBwG4uSGv+3gEYltcN6Rik7xeKwiJiSkp2cHSaXI+y9q3sDWI+bLYkd/3QwDHDYhBGpxye1n/GNGaYxJQEpIO/5V9h6QCjD6iyQ5Owj1i8vWgOpBSOTANkYCTpZQBLVLV93hRPmLllSNQIBob0uPoYY4XB4gosi1NSmLbPT8oU4hCwo6h1PXzgNsnDTH1sDvU1Y8CBcTMB3aGMzHAhwQORxCoaVzGJ0gm7PAestxK0KZIChcpNqX8qRX5ZmYDKOGoUu6Rq4appYg+h4jXlGUy3QZqer5UqQaHzTv3blossqlykTPhJBmBiRpTRK6AkAgAMnVQvtAc7zjLZ8+Z8YyikzCdQCSUo00S5FgU6TfmMl4Qy5hQAWSQCSOz1+u+xjreFkyviCWiYFOdTKTpAOn7Mxhegtt2jZj8olzBMC5adRYJJW+oVDhYABL7HisBxjMikoTSu1/2+zQqUmLXxD4TmpK5ilEgkkEpIASL6jyLMHtCcYaWEsUuWu9YBAtZNyY8wX/KlSylIc1aHWE8KLUOqlPLfb0gJmCJeMUN6O7WinPhHg+1W9oAxvheYgOBSAUjGqZP+VRUPW8b8GtSnU9TQsWegb7hSBVyCIyRMUguICkRKCpSkmzPb2I37+sTiJqk0B8oMRjVTOgMkbt2j3/KJ1JYqftX6MfugGmRZcAyyDquCHet3GpqH/iLHBTGvpY0Vpanm52484Q4NLMEpdRppYu/YJA9oa4WczEapaSNJLagSL2HLeTwDXR2lf7B/9o+wH/Myv7B7n8oyAgJGNT8ZfClUqfK7A2tFHJxpYvZi6kk0O3SAXIpfYmIFaYKkY+Yi4JFbuL997QHS8JmiqgddCkpUUBykAaS6dRC2BfbTBsjEpMvRJCEDUHJTqSv5rrLqYFgDWoFI5yjPgfmfkdmGxFY2T8/Sa0JIZTuaAigs3L8wFV4hmzEoSop6kqpoJU4UTq0seXJDbDiPGWpnL0qCS1OTpTS7Xeo5p5QP4cmCbWaRpCgepIIcH+5KqU9al4tpGYBJ6VpZJdIZw92VSjbenAgOf57kOIK5kxSG60p0lwolVN7DuTaEGFxKpZKT8pNSOBdmu8d7w2LTXUU/DUOpRW40rqo1DOKAP+kIPHPhRExCpslKlMAwCgo6buEkBg5rc0ftAc2GdJAOkdRtSgf1dhQe8KFzHcwXisIUEpUGIuIEmCAb5DiUpQpVHcuaUYbagfpDTFY8LlrSqoa48hZSrd3pxEbKxKpZLWNCI9zMZNWKAtQEgE7EAP3G3aAZozYEAkh9wT+UK8VitaieYz+nTHqA+nXfY/jf2jUcKtgdJY2pd3qORQ1gNEyHOR4UVK1oKRUDUHCti5SW/SFkjCKWWAPelvPiKHKcEhILkB6Gh7GgqSPaAfysaiWUrlJUVFlAEAgAXuORwKw5nZpNRMQZSEoU4o5OoqBVpCS9GdxCUYyVp+IlLqSelPUGD3NOYZZdmmImomukKUgBXxACSkEtcee8A/xuYrSUpMkO6dR1KOl7lEtVBTjzhviUrmdSZpUg1ZU1gDdJYF0kFqRLZFm08zGmzeghQ1ra5cDr2e/beDJSUyFicrSpNU6UqBah1Ko7c1gC/EeCGJlErWVpUGCjTSRUjsdx3EcizXBmWtKEkEmj6wSe5AFI7JPMsBa5U8KCgCyCztVWoAMmj+0cyznLh/MqURqGp9QVvQ/Lcd+8AZ4eytKEBUwI1kVLFXaw/SKSUkC+kKuC1ezUItzCnDTa6UknZtQSK0YEjneDZU4lgSeqy1TAAwooAqHIIBfa0A4w8sE0q1SwSaHmjhoKkYFCgBpJBGyumoLknzMKJWKepUSsAaVEvQAuCSxe1hzDjDTXLgsCwYMpOx57t2gIbx14a+CvUkEhQJpUAUor+0gfePWMl4cFYBs8dj8aJQvCA6WY/Io6C5ck66uafKfPaOQTkwDJcrpdvlr5NCmdi0qIZLPzp/8AkG9TaPc7ErUGUskcfu/rAM0QFbhJyFpTUNuUsVPZvweDMLOCWLuUqpLUkkNdT1YdxEllWZmVf5QDRqk/ZAYUL1eH8nMpVKqSS6aF9gTa4Y1/F4Bn8Qf5PaMgf+Zw/wD6iv8AZ+kZATnhvDpUsuKgFj6H0hzipCVS3KRxT/t9rm0fYyAjZyA5YbmNJTGRkB0vIJLywCSwSVcuWFyRDOXPOgAABnqBdjvzGRkA1M2ygAAdIKR8rFn6feK3C4ZMxJ1B+n7jSt4+xkBw/P5YE5YD0JDkkksTcku8JZgjIyA0S0ArSDYqAPvHRMpyGSFksT8RSQoFmY325jIyAaoQhK1pEtGkGxSDs17xqzLLZZQFaAFFKi4obD0jIyAhJ8gS0OmhNzvcxtynDgzS5UWGqp4H3RkZAOMuVoSGA6iQXSDRTgi1qmN2cTDJmFMolATWl/U7xkZAFT8QqdIllZqEkOnpdmLlrmt4d+GMEiZg3UKiYoehAeMjID7mB+FiWSzEFJSRRgogBvICILxLhwnFqUHqQWNRUcRkZAHS3CQly1C3MMpEhPwhMapnFFy2kBJa/ePkZAb8NOLo3AJABs1S3uTDfLUuxcguDSlQw2jIyA8+NAThVdaqFwxba1rVtHKVCMjIDWoRuwEhKtZIdmZ+8fIyA85lh0jSwZwXaF5TWPsZAedMZGRkB//Z"/>
          <p:cNvSpPr>
            <a:spLocks noChangeAspect="1" noChangeArrowheads="1"/>
          </p:cNvSpPr>
          <p:nvPr/>
        </p:nvSpPr>
        <p:spPr bwMode="auto">
          <a:xfrm>
            <a:off x="1740546" y="-1151929"/>
            <a:ext cx="3455789" cy="2632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4291" tIns="32147" rIns="64291" bIns="32147" numCol="1" anchor="t" anchorCtr="0" compatLnSpc="1">
            <a:prstTxWarp prst="textNoShape">
              <a:avLst/>
            </a:prstTxWarp>
          </a:bodyPr>
          <a:lstStyle/>
          <a:p>
            <a:endParaRPr lang="en-US"/>
          </a:p>
        </p:txBody>
      </p:sp>
      <p:sp>
        <p:nvSpPr>
          <p:cNvPr id="7" name="TextBox 6"/>
          <p:cNvSpPr txBox="1"/>
          <p:nvPr/>
        </p:nvSpPr>
        <p:spPr>
          <a:xfrm>
            <a:off x="2148407" y="1729923"/>
            <a:ext cx="8445485" cy="1938992"/>
          </a:xfrm>
          <a:prstGeom prst="rect">
            <a:avLst/>
          </a:prstGeom>
          <a:noFill/>
        </p:spPr>
        <p:txBody>
          <a:bodyPr wrap="square" rtlCol="0">
            <a:spAutoFit/>
          </a:bodyPr>
          <a:lstStyle/>
          <a:p>
            <a:pPr marL="342891" indent="-342891">
              <a:spcAft>
                <a:spcPts val="1200"/>
              </a:spcAft>
              <a:buFont typeface="Arial" panose="020B0604020202020204" pitchFamily="34" charset="0"/>
              <a:buChar char="•"/>
            </a:pPr>
            <a:r>
              <a:rPr lang="en-US" sz="2200" b="1" dirty="0"/>
              <a:t>Commonality</a:t>
            </a:r>
            <a:r>
              <a:rPr lang="en-US" sz="2200" dirty="0"/>
              <a:t>:  All involve measurements of </a:t>
            </a:r>
            <a:r>
              <a:rPr lang="en-US" sz="2200" i="1" dirty="0"/>
              <a:t>proxies</a:t>
            </a:r>
            <a:r>
              <a:rPr lang="en-US" sz="2200" dirty="0"/>
              <a:t> in various geological </a:t>
            </a:r>
            <a:r>
              <a:rPr lang="en-US" sz="2200" i="1" dirty="0"/>
              <a:t>archives</a:t>
            </a:r>
            <a:r>
              <a:rPr lang="en-US" sz="2200" dirty="0"/>
              <a:t> by </a:t>
            </a:r>
            <a:r>
              <a:rPr lang="en-US" sz="2200" i="1" dirty="0"/>
              <a:t>depth</a:t>
            </a:r>
            <a:r>
              <a:rPr lang="en-US" sz="2200" dirty="0"/>
              <a:t>, from which we estimate </a:t>
            </a:r>
            <a:r>
              <a:rPr lang="en-US" sz="2200" i="1" dirty="0"/>
              <a:t>time</a:t>
            </a:r>
            <a:r>
              <a:rPr lang="en-US" sz="2200" dirty="0"/>
              <a:t>.</a:t>
            </a:r>
          </a:p>
          <a:p>
            <a:pPr marL="342891" indent="-342891">
              <a:spcAft>
                <a:spcPts val="1200"/>
              </a:spcAft>
              <a:buFont typeface="Arial" panose="020B0604020202020204" pitchFamily="34" charset="0"/>
              <a:buChar char="•"/>
            </a:pPr>
            <a:r>
              <a:rPr lang="en-US" sz="2200" b="1" dirty="0"/>
              <a:t>Long Shelf Life</a:t>
            </a:r>
            <a:r>
              <a:rPr lang="en-US" sz="2200" dirty="0"/>
              <a:t>: specimens &amp; samples collected decades ago are can be re-analyzed</a:t>
            </a:r>
          </a:p>
        </p:txBody>
      </p:sp>
      <p:sp>
        <p:nvSpPr>
          <p:cNvPr id="10" name="TextBox 9"/>
          <p:cNvSpPr txBox="1"/>
          <p:nvPr/>
        </p:nvSpPr>
        <p:spPr>
          <a:xfrm rot="16200000">
            <a:off x="1071361" y="2394912"/>
            <a:ext cx="1515158" cy="369332"/>
          </a:xfrm>
          <a:prstGeom prst="rect">
            <a:avLst/>
          </a:prstGeom>
          <a:noFill/>
        </p:spPr>
        <p:txBody>
          <a:bodyPr wrap="none" rtlCol="0">
            <a:spAutoFit/>
          </a:bodyPr>
          <a:lstStyle/>
          <a:p>
            <a:pPr algn="ctr"/>
            <a:r>
              <a:rPr lang="en-US" b="1" dirty="0">
                <a:solidFill>
                  <a:schemeClr val="accent1">
                    <a:lumMod val="75000"/>
                  </a:schemeClr>
                </a:solidFill>
              </a:rPr>
              <a:t>Good News</a:t>
            </a:r>
          </a:p>
        </p:txBody>
      </p:sp>
      <p:sp>
        <p:nvSpPr>
          <p:cNvPr id="15" name="Footer Placeholder 14">
            <a:extLst>
              <a:ext uri="{FF2B5EF4-FFF2-40B4-BE49-F238E27FC236}">
                <a16:creationId xmlns:a16="http://schemas.microsoft.com/office/drawing/2014/main" id="{A67AA89B-1A87-B147-9EE7-786DB2EF1C6A}"/>
              </a:ext>
            </a:extLst>
          </p:cNvPr>
          <p:cNvSpPr>
            <a:spLocks noGrp="1"/>
          </p:cNvSpPr>
          <p:nvPr>
            <p:ph type="ftr" sz="quarter" idx="3"/>
          </p:nvPr>
        </p:nvSpPr>
        <p:spPr/>
        <p:txBody>
          <a:bodyPr/>
          <a:lstStyle/>
          <a:p>
            <a:r>
              <a:rPr lang="en-US"/>
              <a:t>Neotoma Paleoecology Database</a:t>
            </a:r>
            <a:endParaRPr lang="en-US" dirty="0"/>
          </a:p>
        </p:txBody>
      </p:sp>
      <p:sp>
        <p:nvSpPr>
          <p:cNvPr id="16" name="Date Placeholder 15">
            <a:extLst>
              <a:ext uri="{FF2B5EF4-FFF2-40B4-BE49-F238E27FC236}">
                <a16:creationId xmlns:a16="http://schemas.microsoft.com/office/drawing/2014/main" id="{B5C90C2F-8C78-A844-9B3C-2274CC15C3F1}"/>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17" name="Picture 2" descr="http://www.windows2universe.org/earth/climate/images/sediment_core_sm.jpg">
            <a:extLst>
              <a:ext uri="{FF2B5EF4-FFF2-40B4-BE49-F238E27FC236}">
                <a16:creationId xmlns:a16="http://schemas.microsoft.com/office/drawing/2014/main" id="{44ECB7FC-9BB4-2444-AED7-747FBA598C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271" r="46775" b="54259"/>
          <a:stretch/>
        </p:blipFill>
        <p:spPr bwMode="auto">
          <a:xfrm>
            <a:off x="2712961" y="3949961"/>
            <a:ext cx="2201871"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6C5773D-6EE3-7546-B63B-2D84265C846E}"/>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6664" r="37529" b="21433"/>
          <a:stretch/>
        </p:blipFill>
        <p:spPr>
          <a:xfrm>
            <a:off x="4957916" y="3949961"/>
            <a:ext cx="2909239" cy="2194560"/>
          </a:xfrm>
          <a:prstGeom prst="rect">
            <a:avLst/>
          </a:prstGeom>
        </p:spPr>
      </p:pic>
      <p:pic>
        <p:nvPicPr>
          <p:cNvPr id="19" name="Picture 4" descr="https://encrypted-tbn0.gstatic.com/images?q=tbn:ANd9GcTIyc88JfvMuj2BqF63nlYr3AHGCXCICcRyfhf79IZE6UPSwIjt">
            <a:extLst>
              <a:ext uri="{FF2B5EF4-FFF2-40B4-BE49-F238E27FC236}">
                <a16:creationId xmlns:a16="http://schemas.microsoft.com/office/drawing/2014/main" id="{4B58890B-45F6-4B4C-A811-0E9ECD9088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82"/>
          <a:stretch/>
        </p:blipFill>
        <p:spPr bwMode="auto">
          <a:xfrm>
            <a:off x="7894717" y="3949961"/>
            <a:ext cx="1574723" cy="21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5252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Neotoma as Boundary Organization</a:t>
            </a:r>
          </a:p>
        </p:txBody>
      </p:sp>
      <p:sp>
        <p:nvSpPr>
          <p:cNvPr id="6" name="Footer Placeholder 5">
            <a:extLst>
              <a:ext uri="{FF2B5EF4-FFF2-40B4-BE49-F238E27FC236}">
                <a16:creationId xmlns:a16="http://schemas.microsoft.com/office/drawing/2014/main" id="{21DF9199-9D76-1C40-8D60-3A5586F882EF}"/>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F79BE2AF-367D-3148-A777-926CD253A9B7}"/>
              </a:ext>
            </a:extLst>
          </p:cNvPr>
          <p:cNvSpPr>
            <a:spLocks noGrp="1"/>
          </p:cNvSpPr>
          <p:nvPr>
            <p:ph type="sldNum" sz="quarter" idx="4"/>
          </p:nvPr>
        </p:nvSpPr>
        <p:spPr/>
        <p:txBody>
          <a:bodyPr/>
          <a:lstStyle/>
          <a:p>
            <a:pPr>
              <a:defRPr/>
            </a:pPr>
            <a:fld id="{8595EA9C-6EBD-41EB-B224-99D5076C976A}" type="slidenum">
              <a:rPr lang="en-US" smtClean="0"/>
              <a:pPr>
                <a:defRPr/>
              </a:pPr>
              <a:t>50</a:t>
            </a:fld>
            <a:endParaRPr lang="en-US" dirty="0"/>
          </a:p>
        </p:txBody>
      </p:sp>
      <p:sp>
        <p:nvSpPr>
          <p:cNvPr id="7" name="Date Placeholder 6">
            <a:extLst>
              <a:ext uri="{FF2B5EF4-FFF2-40B4-BE49-F238E27FC236}">
                <a16:creationId xmlns:a16="http://schemas.microsoft.com/office/drawing/2014/main" id="{E336F234-5E12-124F-A97A-D5C67AAF8915}"/>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250" y="1684393"/>
            <a:ext cx="7249296" cy="4322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5077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5BA411D-61D3-B44C-AED5-755EEA92F04D}"/>
              </a:ext>
            </a:extLst>
          </p:cNvPr>
          <p:cNvSpPr/>
          <p:nvPr/>
        </p:nvSpPr>
        <p:spPr>
          <a:xfrm>
            <a:off x="802674" y="2494625"/>
            <a:ext cx="8229600" cy="77906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02674" y="3305470"/>
            <a:ext cx="8229600" cy="22967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Community-Curated </a:t>
            </a:r>
            <a:r>
              <a:rPr lang="en-US"/>
              <a:t>Data Resources</a:t>
            </a:r>
            <a:endParaRPr lang="en-US" dirty="0"/>
          </a:p>
        </p:txBody>
      </p:sp>
      <p:sp>
        <p:nvSpPr>
          <p:cNvPr id="27" name="Content Placeholder 26">
            <a:extLst>
              <a:ext uri="{FF2B5EF4-FFF2-40B4-BE49-F238E27FC236}">
                <a16:creationId xmlns:a16="http://schemas.microsoft.com/office/drawing/2014/main" id="{0F30665B-472D-9C4C-BFB2-D2887EB16F72}"/>
              </a:ext>
            </a:extLst>
          </p:cNvPr>
          <p:cNvSpPr>
            <a:spLocks noGrp="1"/>
          </p:cNvSpPr>
          <p:nvPr>
            <p:ph idx="1"/>
          </p:nvPr>
        </p:nvSpPr>
        <p:spPr>
          <a:xfrm>
            <a:off x="818712" y="1732615"/>
            <a:ext cx="8425041" cy="4126184"/>
          </a:xfrm>
        </p:spPr>
        <p:txBody>
          <a:bodyPr/>
          <a:lstStyle/>
          <a:p>
            <a:pPr marL="0" indent="0">
              <a:spcAft>
                <a:spcPts val="1200"/>
              </a:spcAft>
              <a:buNone/>
            </a:pPr>
            <a:r>
              <a:rPr lang="en-US" b="1" u="sng" dirty="0"/>
              <a:t>Socio-Technological Characteristics</a:t>
            </a:r>
          </a:p>
          <a:p>
            <a:pPr marL="342891" indent="-342891">
              <a:buFont typeface="Arial" panose="020B0604020202020204" pitchFamily="34" charset="0"/>
              <a:buChar char="•"/>
            </a:pPr>
            <a:r>
              <a:rPr lang="en-US" b="1" dirty="0"/>
              <a:t>Shared Mission</a:t>
            </a:r>
            <a:r>
              <a:rPr lang="en-US" dirty="0"/>
              <a:t>: gathering, improving, and sharing data</a:t>
            </a:r>
          </a:p>
          <a:p>
            <a:pPr marL="342891" indent="-342891">
              <a:buFont typeface="Arial" panose="020B0604020202020204" pitchFamily="34" charset="0"/>
              <a:buChar char="•"/>
            </a:pPr>
            <a:r>
              <a:rPr lang="en-US" dirty="0"/>
              <a:t>Centered on </a:t>
            </a:r>
            <a:r>
              <a:rPr lang="en-US" b="1" dirty="0"/>
              <a:t>Communities of Practice </a:t>
            </a:r>
          </a:p>
          <a:p>
            <a:pPr marL="342891" indent="-342891">
              <a:buFont typeface="Arial" panose="020B0604020202020204" pitchFamily="34" charset="0"/>
              <a:buChar char="•"/>
            </a:pPr>
            <a:r>
              <a:rPr lang="en-US" b="1" dirty="0"/>
              <a:t>Distributed community governance </a:t>
            </a:r>
            <a:r>
              <a:rPr lang="en-US" dirty="0"/>
              <a:t>to encourage data additions, ensure data quality</a:t>
            </a:r>
          </a:p>
          <a:p>
            <a:pPr marL="342891" indent="-342891">
              <a:buFont typeface="Arial" panose="020B0604020202020204" pitchFamily="34" charset="0"/>
              <a:buChar char="•"/>
            </a:pPr>
            <a:r>
              <a:rPr lang="en-US" b="1" dirty="0"/>
              <a:t>Centralized IT platform </a:t>
            </a:r>
            <a:r>
              <a:rPr lang="en-US" dirty="0"/>
              <a:t>for collecting, refining, and sharing data</a:t>
            </a:r>
          </a:p>
          <a:p>
            <a:pPr marL="342891" indent="-342891">
              <a:buFont typeface="Arial" panose="020B0604020202020204" pitchFamily="34" charset="0"/>
              <a:buChar char="•"/>
            </a:pPr>
            <a:r>
              <a:rPr lang="en-US" b="1" dirty="0"/>
              <a:t>Open Data </a:t>
            </a:r>
            <a:r>
              <a:rPr lang="en-US" dirty="0"/>
              <a:t>via multiple outlets</a:t>
            </a:r>
          </a:p>
          <a:p>
            <a:pPr marL="342891" indent="-342891">
              <a:buFont typeface="Arial" panose="020B0604020202020204" pitchFamily="34" charset="0"/>
              <a:buChar char="•"/>
            </a:pPr>
            <a:r>
              <a:rPr lang="en-US" b="1" dirty="0"/>
              <a:t>Streamlined data uploads </a:t>
            </a:r>
            <a:r>
              <a:rPr lang="en-US" dirty="0"/>
              <a:t>for data and metadata </a:t>
            </a:r>
          </a:p>
          <a:p>
            <a:pPr marL="342891" indent="-342891">
              <a:buFont typeface="Arial" panose="020B0604020202020204" pitchFamily="34" charset="0"/>
              <a:buChar char="•"/>
            </a:pPr>
            <a:r>
              <a:rPr lang="en-US" b="1" dirty="0"/>
              <a:t>Meso-scale</a:t>
            </a:r>
            <a:r>
              <a:rPr lang="en-US" dirty="0"/>
              <a:t>: bridge between long tail and big data</a:t>
            </a:r>
          </a:p>
        </p:txBody>
      </p:sp>
      <p:sp>
        <p:nvSpPr>
          <p:cNvPr id="21" name="Footer Placeholder 20">
            <a:extLst>
              <a:ext uri="{FF2B5EF4-FFF2-40B4-BE49-F238E27FC236}">
                <a16:creationId xmlns:a16="http://schemas.microsoft.com/office/drawing/2014/main" id="{5943388F-3F98-5C45-A764-2BF25AC7EDD4}"/>
              </a:ext>
            </a:extLst>
          </p:cNvPr>
          <p:cNvSpPr>
            <a:spLocks noGrp="1"/>
          </p:cNvSpPr>
          <p:nvPr>
            <p:ph type="ftr" sz="quarter" idx="3"/>
          </p:nvPr>
        </p:nvSpPr>
        <p:spPr/>
        <p:txBody>
          <a:bodyPr/>
          <a:lstStyle/>
          <a:p>
            <a:r>
              <a:rPr lang="en-US"/>
              <a:t>Neotoma Paleoecology Database</a:t>
            </a:r>
            <a:endParaRPr lang="en-US" dirty="0"/>
          </a:p>
        </p:txBody>
      </p:sp>
      <p:sp>
        <p:nvSpPr>
          <p:cNvPr id="5" name="Slide Number Placeholder 4">
            <a:extLst>
              <a:ext uri="{FF2B5EF4-FFF2-40B4-BE49-F238E27FC236}">
                <a16:creationId xmlns:a16="http://schemas.microsoft.com/office/drawing/2014/main" id="{65A27494-8D01-214C-8147-81163A2F77BF}"/>
              </a:ext>
            </a:extLst>
          </p:cNvPr>
          <p:cNvSpPr>
            <a:spLocks noGrp="1"/>
          </p:cNvSpPr>
          <p:nvPr>
            <p:ph type="sldNum" sz="quarter" idx="4"/>
          </p:nvPr>
        </p:nvSpPr>
        <p:spPr/>
        <p:txBody>
          <a:bodyPr/>
          <a:lstStyle/>
          <a:p>
            <a:fld id="{8595EA9C-6EBD-41EB-B224-99D5076C976A}" type="slidenum">
              <a:rPr lang="en-US" smtClean="0"/>
              <a:pPr/>
              <a:t>6</a:t>
            </a:fld>
            <a:endParaRPr lang="en-US" dirty="0"/>
          </a:p>
        </p:txBody>
      </p:sp>
      <p:sp>
        <p:nvSpPr>
          <p:cNvPr id="26" name="Date Placeholder 25">
            <a:extLst>
              <a:ext uri="{FF2B5EF4-FFF2-40B4-BE49-F238E27FC236}">
                <a16:creationId xmlns:a16="http://schemas.microsoft.com/office/drawing/2014/main" id="{63526EE7-0A80-E34D-B29E-BE3FDADB832A}"/>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4" name="Picture 3" descr="Nutrient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3694" y="588075"/>
            <a:ext cx="1214140" cy="12141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ameriflux.lbl.gov/wp-content/themes/ameriflux/library/images/centered-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r="64612"/>
          <a:stretch/>
        </p:blipFill>
        <p:spPr bwMode="auto">
          <a:xfrm>
            <a:off x="10732962" y="3244726"/>
            <a:ext cx="889436" cy="16755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ameriflux.lbl.gov/wp-content/themes/ameriflux/library/images/centered-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34038"/>
          <a:stretch/>
        </p:blipFill>
        <p:spPr bwMode="auto">
          <a:xfrm>
            <a:off x="10426212" y="3763248"/>
            <a:ext cx="1657872" cy="167557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flipH="1">
            <a:off x="1524002" y="1195145"/>
            <a:ext cx="742950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200000">
            <a:off x="49335" y="2664065"/>
            <a:ext cx="849912" cy="369332"/>
          </a:xfrm>
          <a:prstGeom prst="rect">
            <a:avLst/>
          </a:prstGeom>
          <a:noFill/>
        </p:spPr>
        <p:txBody>
          <a:bodyPr wrap="none" rtlCol="0">
            <a:spAutoFit/>
          </a:bodyPr>
          <a:lstStyle/>
          <a:p>
            <a:pPr algn="ctr"/>
            <a:r>
              <a:rPr lang="en-US" dirty="0"/>
              <a:t>Social</a:t>
            </a:r>
          </a:p>
        </p:txBody>
      </p:sp>
      <p:sp>
        <p:nvSpPr>
          <p:cNvPr id="15" name="TextBox 14"/>
          <p:cNvSpPr txBox="1"/>
          <p:nvPr/>
        </p:nvSpPr>
        <p:spPr>
          <a:xfrm rot="16200000">
            <a:off x="-409122" y="4283062"/>
            <a:ext cx="1766829" cy="369332"/>
          </a:xfrm>
          <a:prstGeom prst="rect">
            <a:avLst/>
          </a:prstGeom>
          <a:noFill/>
        </p:spPr>
        <p:txBody>
          <a:bodyPr wrap="none" rtlCol="0">
            <a:spAutoFit/>
          </a:bodyPr>
          <a:lstStyle/>
          <a:p>
            <a:pPr algn="ctr"/>
            <a:r>
              <a:rPr lang="en-US" dirty="0"/>
              <a:t>Technological</a:t>
            </a:r>
          </a:p>
        </p:txBody>
      </p:sp>
      <p:sp>
        <p:nvSpPr>
          <p:cNvPr id="17" name="TextBox 16"/>
          <p:cNvSpPr txBox="1"/>
          <p:nvPr/>
        </p:nvSpPr>
        <p:spPr>
          <a:xfrm>
            <a:off x="10166245" y="3191774"/>
            <a:ext cx="1813317" cy="338554"/>
          </a:xfrm>
          <a:prstGeom prst="rect">
            <a:avLst/>
          </a:prstGeom>
          <a:noFill/>
        </p:spPr>
        <p:txBody>
          <a:bodyPr wrap="none" rtlCol="0">
            <a:spAutoFit/>
          </a:bodyPr>
          <a:lstStyle/>
          <a:p>
            <a:r>
              <a:rPr lang="en-US" sz="1600" b="1" dirty="0"/>
              <a:t>Paleobiology DB</a:t>
            </a:r>
          </a:p>
        </p:txBody>
      </p:sp>
      <p:grpSp>
        <p:nvGrpSpPr>
          <p:cNvPr id="24" name="Group 23"/>
          <p:cNvGrpSpPr/>
          <p:nvPr/>
        </p:nvGrpSpPr>
        <p:grpSpPr>
          <a:xfrm>
            <a:off x="10402150" y="1866554"/>
            <a:ext cx="1385684" cy="1385684"/>
            <a:chOff x="7701096" y="1859041"/>
            <a:chExt cx="1385684" cy="1385684"/>
          </a:xfrm>
        </p:grpSpPr>
        <p:sp>
          <p:nvSpPr>
            <p:cNvPr id="22" name="Oval 21"/>
            <p:cNvSpPr/>
            <p:nvPr/>
          </p:nvSpPr>
          <p:spPr>
            <a:xfrm>
              <a:off x="7701096" y="1859041"/>
              <a:ext cx="1385684" cy="1385684"/>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8608" y="1866553"/>
              <a:ext cx="1370661" cy="1370661"/>
            </a:xfrm>
            <a:prstGeom prst="rect">
              <a:avLst/>
            </a:prstGeom>
          </p:spPr>
        </p:pic>
      </p:grpSp>
      <p:sp>
        <p:nvSpPr>
          <p:cNvPr id="25" name="TextBox 24"/>
          <p:cNvSpPr txBox="1"/>
          <p:nvPr/>
        </p:nvSpPr>
        <p:spPr>
          <a:xfrm>
            <a:off x="10143060" y="6300485"/>
            <a:ext cx="2032929" cy="461665"/>
          </a:xfrm>
          <a:prstGeom prst="rect">
            <a:avLst/>
          </a:prstGeom>
          <a:noFill/>
        </p:spPr>
        <p:txBody>
          <a:bodyPr wrap="none" rtlCol="0">
            <a:spAutoFit/>
          </a:bodyPr>
          <a:lstStyle/>
          <a:p>
            <a:r>
              <a:rPr lang="en-US" dirty="0"/>
              <a:t>… and others</a:t>
            </a:r>
          </a:p>
        </p:txBody>
      </p:sp>
      <p:sp>
        <p:nvSpPr>
          <p:cNvPr id="10" name="TextBox 9"/>
          <p:cNvSpPr txBox="1"/>
          <p:nvPr/>
        </p:nvSpPr>
        <p:spPr>
          <a:xfrm>
            <a:off x="10351449" y="5602251"/>
            <a:ext cx="1616148" cy="400110"/>
          </a:xfrm>
          <a:prstGeom prst="rect">
            <a:avLst/>
          </a:prstGeom>
          <a:noFill/>
        </p:spPr>
        <p:txBody>
          <a:bodyPr wrap="none" rtlCol="0">
            <a:spAutoFit/>
          </a:bodyPr>
          <a:lstStyle/>
          <a:p>
            <a:r>
              <a:rPr lang="en-US" sz="2000" dirty="0">
                <a:latin typeface="Forte" pitchFamily="66" charset="0"/>
              </a:rPr>
              <a:t>Neotoma DB</a:t>
            </a:r>
          </a:p>
        </p:txBody>
      </p:sp>
      <p:pic>
        <p:nvPicPr>
          <p:cNvPr id="9" name="Picture 8" descr="h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3694" y="4920305"/>
            <a:ext cx="1040524" cy="73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900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905BB-C4DC-8547-9E83-1E21E5C1F2DF}"/>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77834D5D-FD53-DC42-B179-346902532CC9}"/>
              </a:ext>
            </a:extLst>
          </p:cNvPr>
          <p:cNvSpPr>
            <a:spLocks noGrp="1"/>
          </p:cNvSpPr>
          <p:nvPr>
            <p:ph type="sldNum" sz="quarter" idx="4"/>
          </p:nvPr>
        </p:nvSpPr>
        <p:spPr/>
        <p:txBody>
          <a:bodyPr/>
          <a:lstStyle/>
          <a:p>
            <a:fld id="{6D22F896-40B5-4ADD-8801-0D06FADFA095}" type="slidenum">
              <a:rPr lang="en-US" smtClean="0"/>
              <a:pPr/>
              <a:t>7</a:t>
            </a:fld>
            <a:endParaRPr lang="en-US" dirty="0"/>
          </a:p>
        </p:txBody>
      </p:sp>
      <p:sp>
        <p:nvSpPr>
          <p:cNvPr id="4" name="Date Placeholder 3">
            <a:extLst>
              <a:ext uri="{FF2B5EF4-FFF2-40B4-BE49-F238E27FC236}">
                <a16:creationId xmlns:a16="http://schemas.microsoft.com/office/drawing/2014/main" id="{2B5198A7-1A60-3C4B-9300-2F38CE6AF888}"/>
              </a:ext>
            </a:extLst>
          </p:cNvPr>
          <p:cNvSpPr>
            <a:spLocks noGrp="1"/>
          </p:cNvSpPr>
          <p:nvPr>
            <p:ph type="dt" sz="half" idx="2"/>
          </p:nvPr>
        </p:nvSpPr>
        <p:spPr/>
        <p:txBody>
          <a:bodyPr/>
          <a:lstStyle/>
          <a:p>
            <a:r>
              <a:rPr lang="en-US"/>
              <a:t>Introductory Workshop – INQUA – 6 July 2019 www.neotomadb.org</a:t>
            </a:r>
            <a:endParaRPr lang="en-US" dirty="0"/>
          </a:p>
        </p:txBody>
      </p:sp>
    </p:spTree>
    <p:extLst>
      <p:ext uri="{BB962C8B-B14F-4D97-AF65-F5344CB8AC3E}">
        <p14:creationId xmlns:p14="http://schemas.microsoft.com/office/powerpoint/2010/main" val="216346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574080" y="1560736"/>
            <a:ext cx="5486400" cy="3425897"/>
          </a:xfrm>
          <a:prstGeom prst="rect">
            <a:avLst/>
          </a:prstGeom>
          <a:ln>
            <a:solidFill>
              <a:schemeClr val="tx1"/>
            </a:solidFill>
          </a:ln>
        </p:spPr>
      </p:pic>
      <p:sp>
        <p:nvSpPr>
          <p:cNvPr id="2" name="Title 1"/>
          <p:cNvSpPr>
            <a:spLocks noGrp="1"/>
          </p:cNvSpPr>
          <p:nvPr>
            <p:ph type="title"/>
          </p:nvPr>
        </p:nvSpPr>
        <p:spPr/>
        <p:txBody>
          <a:bodyPr>
            <a:normAutofit/>
          </a:bodyPr>
          <a:lstStyle/>
          <a:p>
            <a:r>
              <a:rPr lang="en-US" sz="3200" dirty="0"/>
              <a:t>Neotoma Paleoecology Database</a:t>
            </a:r>
          </a:p>
        </p:txBody>
      </p:sp>
      <p:sp>
        <p:nvSpPr>
          <p:cNvPr id="11" name="Content Placeholder 10">
            <a:extLst>
              <a:ext uri="{FF2B5EF4-FFF2-40B4-BE49-F238E27FC236}">
                <a16:creationId xmlns:a16="http://schemas.microsoft.com/office/drawing/2014/main" id="{373A828A-3D10-D345-B818-4C00BF0B0B94}"/>
              </a:ext>
            </a:extLst>
          </p:cNvPr>
          <p:cNvSpPr>
            <a:spLocks noGrp="1"/>
          </p:cNvSpPr>
          <p:nvPr>
            <p:ph idx="1"/>
          </p:nvPr>
        </p:nvSpPr>
        <p:spPr>
          <a:xfrm>
            <a:off x="818712" y="1830557"/>
            <a:ext cx="5801743" cy="4028242"/>
          </a:xfrm>
        </p:spPr>
        <p:txBody>
          <a:bodyPr/>
          <a:lstStyle/>
          <a:p>
            <a:pPr marL="0" indent="0">
              <a:buNone/>
            </a:pPr>
            <a:r>
              <a:rPr lang="en-US" b="1" i="1" dirty="0"/>
              <a:t>Mission:  </a:t>
            </a:r>
            <a:r>
              <a:rPr lang="en-US" dirty="0"/>
              <a:t>Support global-change research by providing an open, community-curated repository for multiple kinds of </a:t>
            </a:r>
            <a:r>
              <a:rPr lang="en-US" dirty="0" err="1"/>
              <a:t>paleoecological</a:t>
            </a:r>
            <a:r>
              <a:rPr lang="en-US" dirty="0"/>
              <a:t> data</a:t>
            </a:r>
          </a:p>
          <a:p>
            <a:pPr marL="0" indent="0">
              <a:buNone/>
            </a:pPr>
            <a:r>
              <a:rPr lang="en-US" b="1" u="sng" dirty="0"/>
              <a:t>Key Characteristics</a:t>
            </a:r>
          </a:p>
          <a:p>
            <a:pPr>
              <a:buFont typeface="Arial" panose="020B0604020202020204" pitchFamily="34" charset="0"/>
              <a:buChar char="•"/>
            </a:pPr>
            <a:r>
              <a:rPr lang="en-US" dirty="0"/>
              <a:t>Open Data</a:t>
            </a:r>
          </a:p>
          <a:p>
            <a:pPr>
              <a:buFont typeface="Arial" panose="020B0604020202020204" pitchFamily="34" charset="0"/>
              <a:buChar char="•"/>
            </a:pPr>
            <a:r>
              <a:rPr lang="en-US" dirty="0"/>
              <a:t>Curated by Community --&gt; High-Value Data</a:t>
            </a:r>
          </a:p>
          <a:p>
            <a:pPr>
              <a:buFont typeface="Arial" panose="020B0604020202020204" pitchFamily="34" charset="0"/>
              <a:buChar char="•"/>
            </a:pPr>
            <a:r>
              <a:rPr lang="en-US" dirty="0"/>
              <a:t>Standardized Variable Names &amp; Taxonomy</a:t>
            </a:r>
          </a:p>
          <a:p>
            <a:pPr>
              <a:buFont typeface="Arial" panose="020B0604020202020204" pitchFamily="34" charset="0"/>
              <a:buChar char="•"/>
            </a:pPr>
            <a:r>
              <a:rPr lang="en-US" dirty="0"/>
              <a:t>Flexible data models for sites, proxies, cores, etc.</a:t>
            </a:r>
          </a:p>
          <a:p>
            <a:pPr>
              <a:buFont typeface="Arial" panose="020B0604020202020204" pitchFamily="34" charset="0"/>
              <a:buChar char="•"/>
            </a:pPr>
            <a:r>
              <a:rPr lang="en-US" dirty="0"/>
              <a:t>Time: Age Controls and Age Models</a:t>
            </a:r>
          </a:p>
          <a:p>
            <a:endParaRPr lang="en-US" dirty="0"/>
          </a:p>
        </p:txBody>
      </p:sp>
      <p:sp>
        <p:nvSpPr>
          <p:cNvPr id="8" name="Footer Placeholder 7">
            <a:extLst>
              <a:ext uri="{FF2B5EF4-FFF2-40B4-BE49-F238E27FC236}">
                <a16:creationId xmlns:a16="http://schemas.microsoft.com/office/drawing/2014/main" id="{046E865A-0934-154C-9568-015391292223}"/>
              </a:ext>
            </a:extLst>
          </p:cNvPr>
          <p:cNvSpPr>
            <a:spLocks noGrp="1"/>
          </p:cNvSpPr>
          <p:nvPr>
            <p:ph type="ftr" sz="quarter" idx="3"/>
          </p:nvPr>
        </p:nvSpPr>
        <p:spPr/>
        <p:txBody>
          <a:bodyPr/>
          <a:lstStyle/>
          <a:p>
            <a:r>
              <a:rPr lang="en-US"/>
              <a:t>Neotoma Paleoecology Database</a:t>
            </a:r>
            <a:endParaRPr lang="en-US" dirty="0"/>
          </a:p>
        </p:txBody>
      </p:sp>
      <p:sp>
        <p:nvSpPr>
          <p:cNvPr id="5" name="Slide Number Placeholder 4">
            <a:extLst>
              <a:ext uri="{FF2B5EF4-FFF2-40B4-BE49-F238E27FC236}">
                <a16:creationId xmlns:a16="http://schemas.microsoft.com/office/drawing/2014/main" id="{ABCEBB18-5B00-A142-9E81-0EA5E251B42B}"/>
              </a:ext>
            </a:extLst>
          </p:cNvPr>
          <p:cNvSpPr>
            <a:spLocks noGrp="1"/>
          </p:cNvSpPr>
          <p:nvPr>
            <p:ph type="sldNum" sz="quarter" idx="4"/>
          </p:nvPr>
        </p:nvSpPr>
        <p:spPr/>
        <p:txBody>
          <a:bodyPr/>
          <a:lstStyle/>
          <a:p>
            <a:pPr>
              <a:defRPr/>
            </a:pPr>
            <a:fld id="{8595EA9C-6EBD-41EB-B224-99D5076C976A}" type="slidenum">
              <a:rPr lang="en-US" smtClean="0"/>
              <a:pPr>
                <a:defRPr/>
              </a:pPr>
              <a:t>8</a:t>
            </a:fld>
            <a:endParaRPr lang="en-US" dirty="0"/>
          </a:p>
        </p:txBody>
      </p:sp>
      <p:sp>
        <p:nvSpPr>
          <p:cNvPr id="9" name="Date Placeholder 8">
            <a:extLst>
              <a:ext uri="{FF2B5EF4-FFF2-40B4-BE49-F238E27FC236}">
                <a16:creationId xmlns:a16="http://schemas.microsoft.com/office/drawing/2014/main" id="{5AC9EA26-9A1A-E448-8F4F-EF801FB7C456}"/>
              </a:ext>
            </a:extLst>
          </p:cNvPr>
          <p:cNvSpPr>
            <a:spLocks noGrp="1"/>
          </p:cNvSpPr>
          <p:nvPr>
            <p:ph type="dt" sz="half" idx="2"/>
          </p:nvPr>
        </p:nvSpPr>
        <p:spPr/>
        <p:txBody>
          <a:bodyPr/>
          <a:lstStyle/>
          <a:p>
            <a:r>
              <a:rPr lang="en-US"/>
              <a:t>Introductory Workshop – INQUA – 6 July 2019 www.neotomadb.org</a:t>
            </a:r>
            <a:endParaRPr lang="en-US" dirty="0"/>
          </a:p>
        </p:txBody>
      </p:sp>
      <p:sp>
        <p:nvSpPr>
          <p:cNvPr id="10" name="TextBox 9"/>
          <p:cNvSpPr txBox="1"/>
          <p:nvPr/>
        </p:nvSpPr>
        <p:spPr>
          <a:xfrm>
            <a:off x="9451953" y="6019799"/>
            <a:ext cx="2330176" cy="738664"/>
          </a:xfrm>
          <a:prstGeom prst="rect">
            <a:avLst/>
          </a:prstGeom>
          <a:noFill/>
        </p:spPr>
        <p:txBody>
          <a:bodyPr wrap="square" rtlCol="0">
            <a:spAutoFit/>
          </a:bodyPr>
          <a:lstStyle/>
          <a:p>
            <a:r>
              <a:rPr lang="en-US" sz="1400" dirty="0"/>
              <a:t>&gt;3.8 million observations</a:t>
            </a:r>
          </a:p>
          <a:p>
            <a:r>
              <a:rPr lang="en-US" sz="1400" dirty="0"/>
              <a:t>&gt;18,900 datasets</a:t>
            </a:r>
          </a:p>
          <a:p>
            <a:r>
              <a:rPr lang="en-US" sz="1400" dirty="0"/>
              <a:t>&gt;10,000 sites</a:t>
            </a:r>
          </a:p>
        </p:txBody>
      </p:sp>
      <p:pic>
        <p:nvPicPr>
          <p:cNvPr id="1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690" t="24746" r="19881" b="65819"/>
          <a:stretch/>
        </p:blipFill>
        <p:spPr bwMode="auto">
          <a:xfrm>
            <a:off x="6574080" y="5011363"/>
            <a:ext cx="5486400" cy="555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76995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Distributed &amp; Open Scientific Governance</a:t>
            </a:r>
          </a:p>
        </p:txBody>
      </p:sp>
      <p:sp>
        <p:nvSpPr>
          <p:cNvPr id="5" name="Footer Placeholder 4">
            <a:extLst>
              <a:ext uri="{FF2B5EF4-FFF2-40B4-BE49-F238E27FC236}">
                <a16:creationId xmlns:a16="http://schemas.microsoft.com/office/drawing/2014/main" id="{5F958417-F01F-9944-8CC1-F8C17EA2FC0B}"/>
              </a:ext>
            </a:extLst>
          </p:cNvPr>
          <p:cNvSpPr>
            <a:spLocks noGrp="1"/>
          </p:cNvSpPr>
          <p:nvPr>
            <p:ph type="ftr" sz="quarter" idx="3"/>
          </p:nvPr>
        </p:nvSpPr>
        <p:spPr/>
        <p:txBody>
          <a:bodyPr/>
          <a:lstStyle/>
          <a:p>
            <a:r>
              <a:rPr lang="en-US"/>
              <a:t>Neotoma Paleoecology Database</a:t>
            </a:r>
            <a:endParaRPr lang="en-US" dirty="0"/>
          </a:p>
        </p:txBody>
      </p:sp>
      <p:sp>
        <p:nvSpPr>
          <p:cNvPr id="3" name="Slide Number Placeholder 2">
            <a:extLst>
              <a:ext uri="{FF2B5EF4-FFF2-40B4-BE49-F238E27FC236}">
                <a16:creationId xmlns:a16="http://schemas.microsoft.com/office/drawing/2014/main" id="{4D443055-F03E-6748-9B60-8EABAC98CF4A}"/>
              </a:ext>
            </a:extLst>
          </p:cNvPr>
          <p:cNvSpPr>
            <a:spLocks noGrp="1"/>
          </p:cNvSpPr>
          <p:nvPr>
            <p:ph type="sldNum" sz="quarter" idx="4"/>
          </p:nvPr>
        </p:nvSpPr>
        <p:spPr/>
        <p:txBody>
          <a:bodyPr/>
          <a:lstStyle/>
          <a:p>
            <a:pPr>
              <a:defRPr/>
            </a:pPr>
            <a:fld id="{8595EA9C-6EBD-41EB-B224-99D5076C976A}" type="slidenum">
              <a:rPr lang="en-US" smtClean="0"/>
              <a:pPr>
                <a:defRPr/>
              </a:pPr>
              <a:t>9</a:t>
            </a:fld>
            <a:endParaRPr lang="en-US" dirty="0"/>
          </a:p>
        </p:txBody>
      </p:sp>
      <p:sp>
        <p:nvSpPr>
          <p:cNvPr id="6" name="Date Placeholder 5">
            <a:extLst>
              <a:ext uri="{FF2B5EF4-FFF2-40B4-BE49-F238E27FC236}">
                <a16:creationId xmlns:a16="http://schemas.microsoft.com/office/drawing/2014/main" id="{78B559EE-C468-8A49-AFB5-92D8A85FD7CF}"/>
              </a:ext>
            </a:extLst>
          </p:cNvPr>
          <p:cNvSpPr>
            <a:spLocks noGrp="1"/>
          </p:cNvSpPr>
          <p:nvPr>
            <p:ph type="dt" sz="half" idx="2"/>
          </p:nvPr>
        </p:nvSpPr>
        <p:spPr/>
        <p:txBody>
          <a:bodyPr/>
          <a:lstStyle/>
          <a:p>
            <a:r>
              <a:rPr lang="en-US"/>
              <a:t>Introductory Workshop – INQUA – 6 July 2019 www.neotomadb.org</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417" y="1647889"/>
            <a:ext cx="7383352" cy="427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067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Quotable</Template>
  <TotalTime>62848</TotalTime>
  <Words>3043</Words>
  <Application>Microsoft Macintosh PowerPoint</Application>
  <PresentationFormat>Widescreen</PresentationFormat>
  <Paragraphs>781</Paragraphs>
  <Slides>50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Century Gothic</vt:lpstr>
      <vt:lpstr>David</vt:lpstr>
      <vt:lpstr>Forte</vt:lpstr>
      <vt:lpstr>Wingdings 2</vt:lpstr>
      <vt:lpstr>Quotable</vt:lpstr>
      <vt:lpstr>Neotoma Paleoecology Database: Facilitating transparent data curation in the paleosciences </vt:lpstr>
      <vt:lpstr>Agenda</vt:lpstr>
      <vt:lpstr>Introduction to paleo-databases: motivations and ecosystem</vt:lpstr>
      <vt:lpstr>Paleoecological data: Key characteristics</vt:lpstr>
      <vt:lpstr>Paleoecological data: Key characteristics</vt:lpstr>
      <vt:lpstr>Community-Curated Data Resources</vt:lpstr>
      <vt:lpstr>PowerPoint Presentation</vt:lpstr>
      <vt:lpstr>Neotoma Paleoecology Database</vt:lpstr>
      <vt:lpstr>Distributed &amp; Open Scientific Governance</vt:lpstr>
      <vt:lpstr>Data Types &amp; Data Volume</vt:lpstr>
      <vt:lpstr>Data Uploads</vt:lpstr>
      <vt:lpstr>Next Level: Growing, Sustaining, and Connecting a Network of Networks</vt:lpstr>
      <vt:lpstr>Earth-Life Consortium &amp; associated databases: connecting databases through APIs</vt:lpstr>
      <vt:lpstr>Looking Ahead: Goals</vt:lpstr>
      <vt:lpstr>DOI Landing Pages</vt:lpstr>
      <vt:lpstr>Neotoma Resources: Summary</vt:lpstr>
      <vt:lpstr>Join the Neotoma community!</vt:lpstr>
      <vt:lpstr>PowerPoint Presentation</vt:lpstr>
      <vt:lpstr>Navigating Neotoma:  Key concepts and data model</vt:lpstr>
      <vt:lpstr>Key Concepts: Sites, Collection Units, Analysis Units, Samples, Datasets  </vt:lpstr>
      <vt:lpstr>Key Concepts: Sites, Collection Units, Analysis Units, Samples, Datasets  </vt:lpstr>
      <vt:lpstr>Sites</vt:lpstr>
      <vt:lpstr>Collection Units</vt:lpstr>
      <vt:lpstr>Analysis Units</vt:lpstr>
      <vt:lpstr>Samples</vt:lpstr>
      <vt:lpstr>Extending Database Core to Specimens: Analysis Units, Samples, Data, Specimens  </vt:lpstr>
      <vt:lpstr>Specimens: examples with presence/absence</vt:lpstr>
      <vt:lpstr>Specimens: example with NISP</vt:lpstr>
      <vt:lpstr>Specimens: example with NISP</vt:lpstr>
      <vt:lpstr>Specimens: examples</vt:lpstr>
      <vt:lpstr>Specimens: also linked to radiocarbon dates</vt:lpstr>
      <vt:lpstr>Specimens: linked to isotopes (C)</vt:lpstr>
      <vt:lpstr>Specimen isotopes: rich metadata</vt:lpstr>
      <vt:lpstr>Specimens: linked to isotopes (N)</vt:lpstr>
      <vt:lpstr>Specimens: linked to isotopes (O)</vt:lpstr>
      <vt:lpstr>Specimens: linked to isotopes (H)</vt:lpstr>
      <vt:lpstr>PowerPoint Presentation</vt:lpstr>
      <vt:lpstr>PowerPoint Presentation</vt:lpstr>
      <vt:lpstr>PowerPoint Presentation</vt:lpstr>
      <vt:lpstr>PowerPoint Presentation</vt:lpstr>
      <vt:lpstr>PowerPoint Presentation</vt:lpstr>
      <vt:lpstr>PowerPoint Presentation</vt:lpstr>
      <vt:lpstr>Neotoma Software Ecosystem:  Getting data in and out of Neotoma</vt:lpstr>
      <vt:lpstr>Getting started with contributing and using Neotoma data</vt:lpstr>
      <vt:lpstr>Tilia  (Putting Data into Neotoma)</vt:lpstr>
      <vt:lpstr>Neotoma Explorer     (Finding/Exploring/Getting Data)</vt:lpstr>
      <vt:lpstr>Neotoma APIs             (Finding/Exploring/Getting Data)</vt:lpstr>
      <vt:lpstr>Neotoma R Porting Neotoma data to R environment</vt:lpstr>
      <vt:lpstr>Sandbox time!</vt:lpstr>
      <vt:lpstr>Neotoma as Boundary Organization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Williams</dc:creator>
  <cp:lastModifiedBy>Jessica Blois</cp:lastModifiedBy>
  <cp:revision>690</cp:revision>
  <cp:lastPrinted>2010-09-02T16:26:05Z</cp:lastPrinted>
  <dcterms:created xsi:type="dcterms:W3CDTF">2012-02-17T21:55:00Z</dcterms:created>
  <dcterms:modified xsi:type="dcterms:W3CDTF">2019-07-26T12:15:49Z</dcterms:modified>
</cp:coreProperties>
</file>